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463" r:id="rId3"/>
    <p:sldId id="434" r:id="rId4"/>
    <p:sldId id="459" r:id="rId5"/>
    <p:sldId id="435" r:id="rId6"/>
    <p:sldId id="443" r:id="rId7"/>
    <p:sldId id="445" r:id="rId8"/>
    <p:sldId id="446" r:id="rId9"/>
    <p:sldId id="447" r:id="rId10"/>
    <p:sldId id="437" r:id="rId11"/>
    <p:sldId id="452" r:id="rId12"/>
    <p:sldId id="450" r:id="rId13"/>
    <p:sldId id="451" r:id="rId14"/>
    <p:sldId id="460" r:id="rId15"/>
    <p:sldId id="440" r:id="rId16"/>
    <p:sldId id="441" r:id="rId17"/>
    <p:sldId id="456" r:id="rId18"/>
    <p:sldId id="457" r:id="rId19"/>
    <p:sldId id="442" r:id="rId20"/>
    <p:sldId id="428" r:id="rId21"/>
    <p:sldId id="444" r:id="rId22"/>
    <p:sldId id="328" r:id="rId23"/>
    <p:sldId id="327" r:id="rId24"/>
    <p:sldId id="365" r:id="rId25"/>
    <p:sldId id="339" r:id="rId26"/>
    <p:sldId id="329" r:id="rId27"/>
    <p:sldId id="316" r:id="rId28"/>
    <p:sldId id="461" r:id="rId29"/>
    <p:sldId id="462" r:id="rId30"/>
    <p:sldId id="368" r:id="rId31"/>
    <p:sldId id="433" r:id="rId32"/>
    <p:sldId id="426" r:id="rId3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CC99"/>
    <a:srgbClr val="99CCFF"/>
    <a:srgbClr val="E26464"/>
    <a:srgbClr val="FF5B5B"/>
    <a:srgbClr val="0099CC"/>
    <a:srgbClr val="5390B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2" autoAdjust="0"/>
    <p:restoredTop sz="94607" autoAdjust="0"/>
  </p:normalViewPr>
  <p:slideViewPr>
    <p:cSldViewPr>
      <p:cViewPr>
        <p:scale>
          <a:sx n="100" d="100"/>
          <a:sy n="100" d="100"/>
        </p:scale>
        <p:origin x="-72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lanogj\AppData\Local\Microsoft\Windows\Temporary%20Internet%20Files\Content.Outlook\OEZ6IDX4\TramitesxPeriod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CR"/>
            </a:pPr>
            <a:r>
              <a:rPr lang="en-US"/>
              <a:t>Cantidad de trámites por periodo</a:t>
            </a:r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TramitesxPeriodo!$B$1</c:f>
              <c:strCache>
                <c:ptCount val="1"/>
                <c:pt idx="0">
                  <c:v>Cantidad</c:v>
                </c:pt>
              </c:strCache>
            </c:strRef>
          </c:tx>
          <c:dLbls>
            <c:txPr>
              <a:bodyPr/>
              <a:lstStyle/>
              <a:p>
                <a:pPr>
                  <a:defRPr lang="es-CR"/>
                </a:pPr>
                <a:endParaRPr lang="es-ES"/>
              </a:p>
            </c:txPr>
            <c:showVal val="1"/>
          </c:dLbls>
          <c:cat>
            <c:numRef>
              <c:f>TramitesxPeriodo!$A$8:$A$13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TramitesxPeriodo!$B$8:$B$13</c:f>
              <c:numCache>
                <c:formatCode>General</c:formatCode>
                <c:ptCount val="6"/>
                <c:pt idx="0">
                  <c:v>6446</c:v>
                </c:pt>
                <c:pt idx="1">
                  <c:v>8465</c:v>
                </c:pt>
                <c:pt idx="2">
                  <c:v>11037</c:v>
                </c:pt>
                <c:pt idx="3">
                  <c:v>11861</c:v>
                </c:pt>
                <c:pt idx="4">
                  <c:v>13373</c:v>
                </c:pt>
                <c:pt idx="5">
                  <c:v>14589</c:v>
                </c:pt>
              </c:numCache>
            </c:numRef>
          </c:val>
        </c:ser>
        <c:dLbls>
          <c:showVal val="1"/>
        </c:dLbls>
        <c:marker val="1"/>
        <c:axId val="98663040"/>
        <c:axId val="94273920"/>
      </c:lineChart>
      <c:catAx>
        <c:axId val="986630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CR"/>
            </a:pPr>
            <a:endParaRPr lang="es-ES"/>
          </a:p>
        </c:txPr>
        <c:crossAx val="94273920"/>
        <c:crosses val="autoZero"/>
        <c:auto val="1"/>
        <c:lblAlgn val="ctr"/>
        <c:lblOffset val="100"/>
      </c:catAx>
      <c:valAx>
        <c:axId val="942739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CR"/>
            </a:pPr>
            <a:endParaRPr lang="es-ES"/>
          </a:p>
        </c:txPr>
        <c:crossAx val="98663040"/>
        <c:crosses val="autoZero"/>
        <c:crossBetween val="between"/>
      </c:valAx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7FF8A-099B-4FC1-B392-02EAB8478840}" type="doc">
      <dgm:prSet loTypeId="urn:microsoft.com/office/officeart/2005/8/layout/radial6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BFC222D-7E69-4D6B-B03C-5BA472EAB8B4}">
      <dgm:prSet phldrT="[Text]"/>
      <dgm:spPr/>
      <dgm:t>
        <a:bodyPr/>
        <a:lstStyle/>
        <a:p>
          <a:r>
            <a:rPr lang="es-CR" dirty="0" smtClean="0">
              <a:solidFill>
                <a:schemeClr val="tx1"/>
              </a:solidFill>
            </a:rPr>
            <a:t>¿Qué es Compr@Red 2.0?</a:t>
          </a:r>
          <a:endParaRPr lang="en-US" dirty="0">
            <a:solidFill>
              <a:schemeClr val="tx1"/>
            </a:solidFill>
          </a:endParaRPr>
        </a:p>
      </dgm:t>
    </dgm:pt>
    <dgm:pt modelId="{3B72C941-F19E-4E0A-BAB1-5D0313F444A7}" type="parTrans" cxnId="{54C8399E-B215-4757-BA47-CDAE531975B0}">
      <dgm:prSet/>
      <dgm:spPr/>
      <dgm:t>
        <a:bodyPr/>
        <a:lstStyle/>
        <a:p>
          <a:endParaRPr lang="en-US"/>
        </a:p>
      </dgm:t>
    </dgm:pt>
    <dgm:pt modelId="{BAC2382D-3C8E-4C91-94EF-7A776F32C404}" type="sibTrans" cxnId="{54C8399E-B215-4757-BA47-CDAE531975B0}">
      <dgm:prSet/>
      <dgm:spPr/>
      <dgm:t>
        <a:bodyPr/>
        <a:lstStyle/>
        <a:p>
          <a:endParaRPr lang="en-US"/>
        </a:p>
      </dgm:t>
    </dgm:pt>
    <dgm:pt modelId="{83541D50-DF95-4311-85E6-C3347FF1ECE6}">
      <dgm:prSet phldrT="[Text]" custT="1"/>
      <dgm:spPr/>
      <dgm:t>
        <a:bodyPr/>
        <a:lstStyle/>
        <a:p>
          <a:r>
            <a:rPr lang="es-CR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Ventanilla única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899E3E-2BC0-48A0-B50A-AAA2E0737BBD}" type="parTrans" cxnId="{B4E53A93-8379-4F5D-A0BB-D1AE4D2507A4}">
      <dgm:prSet/>
      <dgm:spPr/>
      <dgm:t>
        <a:bodyPr/>
        <a:lstStyle/>
        <a:p>
          <a:endParaRPr lang="en-US"/>
        </a:p>
      </dgm:t>
    </dgm:pt>
    <dgm:pt modelId="{80A27E65-42B4-4999-8061-57766835332B}" type="sibTrans" cxnId="{B4E53A93-8379-4F5D-A0BB-D1AE4D2507A4}">
      <dgm:prSet/>
      <dgm:spPr/>
      <dgm:t>
        <a:bodyPr/>
        <a:lstStyle/>
        <a:p>
          <a:endParaRPr lang="en-US"/>
        </a:p>
      </dgm:t>
    </dgm:pt>
    <dgm:pt modelId="{939003AE-D988-4308-8DEE-F009AFCE5082}">
      <dgm:prSet custT="1"/>
      <dgm:spPr/>
      <dgm:t>
        <a:bodyPr/>
        <a:lstStyle/>
        <a:p>
          <a:r>
            <a:rPr lang="es-CR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Firma digital utilizando certificados del BCCR y Hacienda</a:t>
          </a:r>
        </a:p>
      </dgm:t>
    </dgm:pt>
    <dgm:pt modelId="{4E80774B-171F-4167-845D-5661F42BAC5C}" type="parTrans" cxnId="{F9336205-6F9F-464B-B28C-F98160AD76A7}">
      <dgm:prSet/>
      <dgm:spPr/>
      <dgm:t>
        <a:bodyPr/>
        <a:lstStyle/>
        <a:p>
          <a:endParaRPr lang="en-US"/>
        </a:p>
      </dgm:t>
    </dgm:pt>
    <dgm:pt modelId="{86D9E9E2-6236-426A-AA9F-439E655C02B9}" type="sibTrans" cxnId="{F9336205-6F9F-464B-B28C-F98160AD76A7}">
      <dgm:prSet/>
      <dgm:spPr/>
      <dgm:t>
        <a:bodyPr/>
        <a:lstStyle/>
        <a:p>
          <a:endParaRPr lang="en-US"/>
        </a:p>
      </dgm:t>
    </dgm:pt>
    <dgm:pt modelId="{7BFB7B68-3851-4203-B565-AE9AEDC6998A}">
      <dgm:prSet/>
      <dgm:spPr/>
      <dgm:t>
        <a:bodyPr/>
        <a:lstStyle/>
        <a:p>
          <a:r>
            <a:rPr lang="es-C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Estandarización</a:t>
          </a:r>
        </a:p>
      </dgm:t>
    </dgm:pt>
    <dgm:pt modelId="{A4EC6224-2033-48BE-A960-82F5AB25A148}" type="parTrans" cxnId="{4F43E476-8042-4D8A-9D54-69358D3C34AD}">
      <dgm:prSet/>
      <dgm:spPr/>
      <dgm:t>
        <a:bodyPr/>
        <a:lstStyle/>
        <a:p>
          <a:endParaRPr lang="en-US"/>
        </a:p>
      </dgm:t>
    </dgm:pt>
    <dgm:pt modelId="{6150117E-01FE-4D8A-ACBE-A0F1BD0D83D0}" type="sibTrans" cxnId="{4F43E476-8042-4D8A-9D54-69358D3C34AD}">
      <dgm:prSet/>
      <dgm:spPr/>
      <dgm:t>
        <a:bodyPr/>
        <a:lstStyle/>
        <a:p>
          <a:endParaRPr lang="en-US"/>
        </a:p>
      </dgm:t>
    </dgm:pt>
    <dgm:pt modelId="{2712C3F7-5B7D-492C-B0C9-EFCE2CD08F71}">
      <dgm:prSet custT="1"/>
      <dgm:spPr/>
      <dgm:t>
        <a:bodyPr/>
        <a:lstStyle/>
        <a:p>
          <a:r>
            <a:rPr lang="es-CR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Registro único de Proveedores en línea</a:t>
          </a:r>
        </a:p>
      </dgm:t>
    </dgm:pt>
    <dgm:pt modelId="{01A7E97B-B0DF-49EC-9639-197C28263136}" type="parTrans" cxnId="{AA6BC0B1-A393-4E2E-B7B2-368C015FFCFF}">
      <dgm:prSet/>
      <dgm:spPr/>
      <dgm:t>
        <a:bodyPr/>
        <a:lstStyle/>
        <a:p>
          <a:endParaRPr lang="en-US"/>
        </a:p>
      </dgm:t>
    </dgm:pt>
    <dgm:pt modelId="{4E1938C0-8F2E-4487-9BA9-F26593C35E8B}" type="sibTrans" cxnId="{AA6BC0B1-A393-4E2E-B7B2-368C015FFCFF}">
      <dgm:prSet/>
      <dgm:spPr/>
      <dgm:t>
        <a:bodyPr/>
        <a:lstStyle/>
        <a:p>
          <a:endParaRPr lang="en-US"/>
        </a:p>
      </dgm:t>
    </dgm:pt>
    <dgm:pt modelId="{E0DA0BC8-FB6E-4573-B0ED-73A2A1F1DF80}">
      <dgm:prSet custT="1"/>
      <dgm:spPr/>
      <dgm:t>
        <a:bodyPr/>
        <a:lstStyle/>
        <a:p>
          <a:r>
            <a:rPr lang="es-CR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Comercio electrónico</a:t>
          </a:r>
        </a:p>
      </dgm:t>
    </dgm:pt>
    <dgm:pt modelId="{B51C9FDF-5EEB-4512-8C95-472910404585}" type="parTrans" cxnId="{80A7BEE9-BEC3-49BA-AE57-86797701C9F3}">
      <dgm:prSet/>
      <dgm:spPr/>
      <dgm:t>
        <a:bodyPr/>
        <a:lstStyle/>
        <a:p>
          <a:endParaRPr lang="en-US"/>
        </a:p>
      </dgm:t>
    </dgm:pt>
    <dgm:pt modelId="{AAB3B4AE-E505-4A31-B0F7-241E4C42C9ED}" type="sibTrans" cxnId="{80A7BEE9-BEC3-49BA-AE57-86797701C9F3}">
      <dgm:prSet/>
      <dgm:spPr/>
      <dgm:t>
        <a:bodyPr/>
        <a:lstStyle/>
        <a:p>
          <a:endParaRPr lang="en-US"/>
        </a:p>
      </dgm:t>
    </dgm:pt>
    <dgm:pt modelId="{70000732-5FFE-44B4-8B0C-551B4CEE3A61}">
      <dgm:prSet custT="1"/>
      <dgm:spPr/>
      <dgm:t>
        <a:bodyPr/>
        <a:lstStyle/>
        <a:p>
          <a:r>
            <a:rPr lang="es-CR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Cero papel</a:t>
          </a:r>
        </a:p>
      </dgm:t>
    </dgm:pt>
    <dgm:pt modelId="{413EEB6A-32C6-48CC-881E-6C3EA469CFAA}" type="parTrans" cxnId="{74E03C76-88D4-45A6-8850-8BBB5BBA04E0}">
      <dgm:prSet/>
      <dgm:spPr/>
      <dgm:t>
        <a:bodyPr/>
        <a:lstStyle/>
        <a:p>
          <a:endParaRPr lang="en-US"/>
        </a:p>
      </dgm:t>
    </dgm:pt>
    <dgm:pt modelId="{87785978-4486-40EB-A00F-EC47E7BCB40A}" type="sibTrans" cxnId="{74E03C76-88D4-45A6-8850-8BBB5BBA04E0}">
      <dgm:prSet/>
      <dgm:spPr/>
      <dgm:t>
        <a:bodyPr/>
        <a:lstStyle/>
        <a:p>
          <a:endParaRPr lang="en-US"/>
        </a:p>
      </dgm:t>
    </dgm:pt>
    <dgm:pt modelId="{56C32065-9F15-47A6-B895-D9E0BC5EF0A6}">
      <dgm:prSet custT="1"/>
      <dgm:spPr/>
      <dgm:t>
        <a:bodyPr/>
        <a:lstStyle/>
        <a:p>
          <a:r>
            <a:rPr lang="es-CR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Gran cantidad de </a:t>
          </a:r>
          <a:r>
            <a:rPr lang="es-CR" sz="11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Interfases</a:t>
          </a:r>
          <a:r>
            <a:rPr lang="es-CR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operativas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8E3F24-04E7-48F0-BA80-19A63E7BD60B}" type="parTrans" cxnId="{7CBBE9E4-D1F0-4C78-8FAA-8E6F2CD49F41}">
      <dgm:prSet/>
      <dgm:spPr/>
      <dgm:t>
        <a:bodyPr/>
        <a:lstStyle/>
        <a:p>
          <a:endParaRPr lang="en-US"/>
        </a:p>
      </dgm:t>
    </dgm:pt>
    <dgm:pt modelId="{0A1E606A-D75A-4FFC-8E0A-64EA87F02EF5}" type="sibTrans" cxnId="{7CBBE9E4-D1F0-4C78-8FAA-8E6F2CD49F41}">
      <dgm:prSet/>
      <dgm:spPr/>
      <dgm:t>
        <a:bodyPr/>
        <a:lstStyle/>
        <a:p>
          <a:endParaRPr lang="en-US"/>
        </a:p>
      </dgm:t>
    </dgm:pt>
    <dgm:pt modelId="{356B4E0E-7CC3-46B9-B472-E2A1ECB62CA6}" type="pres">
      <dgm:prSet presAssocID="{5CC7FF8A-099B-4FC1-B392-02EAB84788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32F281B8-38D3-4983-8F01-85BBF1C7624C}" type="pres">
      <dgm:prSet presAssocID="{BBFC222D-7E69-4D6B-B03C-5BA472EAB8B4}" presName="centerShape" presStyleLbl="node0" presStyleIdx="0" presStyleCnt="1"/>
      <dgm:spPr/>
      <dgm:t>
        <a:bodyPr/>
        <a:lstStyle/>
        <a:p>
          <a:endParaRPr lang="en-US"/>
        </a:p>
      </dgm:t>
    </dgm:pt>
    <dgm:pt modelId="{3AEFF64B-611D-476B-B676-EA01DEABA44C}" type="pres">
      <dgm:prSet presAssocID="{83541D50-DF95-4311-85E6-C3347FF1ECE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D276-F188-4A41-A45A-1AD764A1DB14}" type="pres">
      <dgm:prSet presAssocID="{83541D50-DF95-4311-85E6-C3347FF1ECE6}" presName="dummy" presStyleCnt="0"/>
      <dgm:spPr/>
    </dgm:pt>
    <dgm:pt modelId="{BCE180C0-B115-4435-B541-78F3DA4FD0FA}" type="pres">
      <dgm:prSet presAssocID="{80A27E65-42B4-4999-8061-57766835332B}" presName="sibTrans" presStyleLbl="sibTrans2D1" presStyleIdx="0" presStyleCnt="7"/>
      <dgm:spPr/>
      <dgm:t>
        <a:bodyPr/>
        <a:lstStyle/>
        <a:p>
          <a:endParaRPr lang="es-CR"/>
        </a:p>
      </dgm:t>
    </dgm:pt>
    <dgm:pt modelId="{F06EA84B-7ABD-406A-89AE-597C6E8C5928}" type="pres">
      <dgm:prSet presAssocID="{939003AE-D988-4308-8DEE-F009AFCE508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5B35E43-8866-459E-BDA9-1CE14B4CCD99}" type="pres">
      <dgm:prSet presAssocID="{939003AE-D988-4308-8DEE-F009AFCE5082}" presName="dummy" presStyleCnt="0"/>
      <dgm:spPr/>
    </dgm:pt>
    <dgm:pt modelId="{BAC0A4F6-23D5-41F3-BC6B-B575B9AD20C3}" type="pres">
      <dgm:prSet presAssocID="{86D9E9E2-6236-426A-AA9F-439E655C02B9}" presName="sibTrans" presStyleLbl="sibTrans2D1" presStyleIdx="1" presStyleCnt="7"/>
      <dgm:spPr/>
      <dgm:t>
        <a:bodyPr/>
        <a:lstStyle/>
        <a:p>
          <a:endParaRPr lang="es-CR"/>
        </a:p>
      </dgm:t>
    </dgm:pt>
    <dgm:pt modelId="{DF1A2CD2-B59B-4EC9-BA82-FB35A4544177}" type="pres">
      <dgm:prSet presAssocID="{7BFB7B68-3851-4203-B565-AE9AEDC6998A}" presName="node" presStyleLbl="node1" presStyleIdx="2" presStyleCnt="7" custRadScaleRad="104872" custRadScaleInc="-199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1BC8FB7-7B56-4E20-84B1-9D70F4D9EC08}" type="pres">
      <dgm:prSet presAssocID="{7BFB7B68-3851-4203-B565-AE9AEDC6998A}" presName="dummy" presStyleCnt="0"/>
      <dgm:spPr/>
    </dgm:pt>
    <dgm:pt modelId="{4C931A76-593D-44AE-9C3A-BDFF33CCE5E3}" type="pres">
      <dgm:prSet presAssocID="{6150117E-01FE-4D8A-ACBE-A0F1BD0D83D0}" presName="sibTrans" presStyleLbl="sibTrans2D1" presStyleIdx="2" presStyleCnt="7"/>
      <dgm:spPr/>
      <dgm:t>
        <a:bodyPr/>
        <a:lstStyle/>
        <a:p>
          <a:endParaRPr lang="es-CR"/>
        </a:p>
      </dgm:t>
    </dgm:pt>
    <dgm:pt modelId="{CDABCE29-4E1C-43AE-9A53-D6E652147B2C}" type="pres">
      <dgm:prSet presAssocID="{2712C3F7-5B7D-492C-B0C9-EFCE2CD08F7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6AE901D-3092-4712-BC60-2D6799073950}" type="pres">
      <dgm:prSet presAssocID="{2712C3F7-5B7D-492C-B0C9-EFCE2CD08F71}" presName="dummy" presStyleCnt="0"/>
      <dgm:spPr/>
    </dgm:pt>
    <dgm:pt modelId="{2B42B29F-AC77-4B3A-BD98-9D4F59E796B7}" type="pres">
      <dgm:prSet presAssocID="{4E1938C0-8F2E-4487-9BA9-F26593C35E8B}" presName="sibTrans" presStyleLbl="sibTrans2D1" presStyleIdx="3" presStyleCnt="7"/>
      <dgm:spPr/>
      <dgm:t>
        <a:bodyPr/>
        <a:lstStyle/>
        <a:p>
          <a:endParaRPr lang="es-CR"/>
        </a:p>
      </dgm:t>
    </dgm:pt>
    <dgm:pt modelId="{4D142248-6933-4F01-836B-2A0209DF8E2F}" type="pres">
      <dgm:prSet presAssocID="{E0DA0BC8-FB6E-4573-B0ED-73A2A1F1DF8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D506F10-8777-4084-9FC6-84A2FDE841BF}" type="pres">
      <dgm:prSet presAssocID="{E0DA0BC8-FB6E-4573-B0ED-73A2A1F1DF80}" presName="dummy" presStyleCnt="0"/>
      <dgm:spPr/>
    </dgm:pt>
    <dgm:pt modelId="{39B14035-9044-43C7-8C97-2FEDCFF602D5}" type="pres">
      <dgm:prSet presAssocID="{AAB3B4AE-E505-4A31-B0F7-241E4C42C9ED}" presName="sibTrans" presStyleLbl="sibTrans2D1" presStyleIdx="4" presStyleCnt="7"/>
      <dgm:spPr/>
      <dgm:t>
        <a:bodyPr/>
        <a:lstStyle/>
        <a:p>
          <a:endParaRPr lang="es-CR"/>
        </a:p>
      </dgm:t>
    </dgm:pt>
    <dgm:pt modelId="{19750137-C6BE-4251-8ABA-719D7FEC96F5}" type="pres">
      <dgm:prSet presAssocID="{70000732-5FFE-44B4-8B0C-551B4CEE3A6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0974AE0-B26D-456A-A380-A85EE5782225}" type="pres">
      <dgm:prSet presAssocID="{70000732-5FFE-44B4-8B0C-551B4CEE3A61}" presName="dummy" presStyleCnt="0"/>
      <dgm:spPr/>
    </dgm:pt>
    <dgm:pt modelId="{5B86FDC2-EF8B-463A-98C3-7BF1864F5AD4}" type="pres">
      <dgm:prSet presAssocID="{87785978-4486-40EB-A00F-EC47E7BCB40A}" presName="sibTrans" presStyleLbl="sibTrans2D1" presStyleIdx="5" presStyleCnt="7"/>
      <dgm:spPr/>
      <dgm:t>
        <a:bodyPr/>
        <a:lstStyle/>
        <a:p>
          <a:endParaRPr lang="es-CR"/>
        </a:p>
      </dgm:t>
    </dgm:pt>
    <dgm:pt modelId="{29450086-EF2C-43B1-B881-EDD3775EC76A}" type="pres">
      <dgm:prSet presAssocID="{56C32065-9F15-47A6-B895-D9E0BC5EF0A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0E19D7-709F-41B7-A83B-1BA86209736C}" type="pres">
      <dgm:prSet presAssocID="{56C32065-9F15-47A6-B895-D9E0BC5EF0A6}" presName="dummy" presStyleCnt="0"/>
      <dgm:spPr/>
    </dgm:pt>
    <dgm:pt modelId="{0E8DDCA0-D22E-452C-89C3-CCE72EB5840D}" type="pres">
      <dgm:prSet presAssocID="{0A1E606A-D75A-4FFC-8E0A-64EA87F02EF5}" presName="sibTrans" presStyleLbl="sibTrans2D1" presStyleIdx="6" presStyleCnt="7"/>
      <dgm:spPr/>
      <dgm:t>
        <a:bodyPr/>
        <a:lstStyle/>
        <a:p>
          <a:endParaRPr lang="es-CR"/>
        </a:p>
      </dgm:t>
    </dgm:pt>
  </dgm:ptLst>
  <dgm:cxnLst>
    <dgm:cxn modelId="{1B73C8D6-5E01-4859-9CCE-DE66B3F7E885}" type="presOf" srcId="{6150117E-01FE-4D8A-ACBE-A0F1BD0D83D0}" destId="{4C931A76-593D-44AE-9C3A-BDFF33CCE5E3}" srcOrd="0" destOrd="0" presId="urn:microsoft.com/office/officeart/2005/8/layout/radial6"/>
    <dgm:cxn modelId="{FA5D6904-02A0-4290-9596-DB8BF8FE070D}" type="presOf" srcId="{E0DA0BC8-FB6E-4573-B0ED-73A2A1F1DF80}" destId="{4D142248-6933-4F01-836B-2A0209DF8E2F}" srcOrd="0" destOrd="0" presId="urn:microsoft.com/office/officeart/2005/8/layout/radial6"/>
    <dgm:cxn modelId="{74E03C76-88D4-45A6-8850-8BBB5BBA04E0}" srcId="{BBFC222D-7E69-4D6B-B03C-5BA472EAB8B4}" destId="{70000732-5FFE-44B4-8B0C-551B4CEE3A61}" srcOrd="5" destOrd="0" parTransId="{413EEB6A-32C6-48CC-881E-6C3EA469CFAA}" sibTransId="{87785978-4486-40EB-A00F-EC47E7BCB40A}"/>
    <dgm:cxn modelId="{D51DB678-F1E0-4BFD-8DF7-366B8874002A}" type="presOf" srcId="{5CC7FF8A-099B-4FC1-B392-02EAB8478840}" destId="{356B4E0E-7CC3-46B9-B472-E2A1ECB62CA6}" srcOrd="0" destOrd="0" presId="urn:microsoft.com/office/officeart/2005/8/layout/radial6"/>
    <dgm:cxn modelId="{5BE16629-6ED5-4E87-9A7D-73E59DF27999}" type="presOf" srcId="{80A27E65-42B4-4999-8061-57766835332B}" destId="{BCE180C0-B115-4435-B541-78F3DA4FD0FA}" srcOrd="0" destOrd="0" presId="urn:microsoft.com/office/officeart/2005/8/layout/radial6"/>
    <dgm:cxn modelId="{67C96D81-0662-4A45-BFB3-EB122EEAB075}" type="presOf" srcId="{70000732-5FFE-44B4-8B0C-551B4CEE3A61}" destId="{19750137-C6BE-4251-8ABA-719D7FEC96F5}" srcOrd="0" destOrd="0" presId="urn:microsoft.com/office/officeart/2005/8/layout/radial6"/>
    <dgm:cxn modelId="{86F5D778-88BA-4DCF-A8B1-8C8EEBF55FE4}" type="presOf" srcId="{AAB3B4AE-E505-4A31-B0F7-241E4C42C9ED}" destId="{39B14035-9044-43C7-8C97-2FEDCFF602D5}" srcOrd="0" destOrd="0" presId="urn:microsoft.com/office/officeart/2005/8/layout/radial6"/>
    <dgm:cxn modelId="{1005E5CC-9505-4706-AA5A-A8734593906E}" type="presOf" srcId="{4E1938C0-8F2E-4487-9BA9-F26593C35E8B}" destId="{2B42B29F-AC77-4B3A-BD98-9D4F59E796B7}" srcOrd="0" destOrd="0" presId="urn:microsoft.com/office/officeart/2005/8/layout/radial6"/>
    <dgm:cxn modelId="{80A7BEE9-BEC3-49BA-AE57-86797701C9F3}" srcId="{BBFC222D-7E69-4D6B-B03C-5BA472EAB8B4}" destId="{E0DA0BC8-FB6E-4573-B0ED-73A2A1F1DF80}" srcOrd="4" destOrd="0" parTransId="{B51C9FDF-5EEB-4512-8C95-472910404585}" sibTransId="{AAB3B4AE-E505-4A31-B0F7-241E4C42C9ED}"/>
    <dgm:cxn modelId="{54C8399E-B215-4757-BA47-CDAE531975B0}" srcId="{5CC7FF8A-099B-4FC1-B392-02EAB8478840}" destId="{BBFC222D-7E69-4D6B-B03C-5BA472EAB8B4}" srcOrd="0" destOrd="0" parTransId="{3B72C941-F19E-4E0A-BAB1-5D0313F444A7}" sibTransId="{BAC2382D-3C8E-4C91-94EF-7A776F32C404}"/>
    <dgm:cxn modelId="{B02E9F9C-1B0D-4184-92AA-CCDDE6A1336D}" type="presOf" srcId="{86D9E9E2-6236-426A-AA9F-439E655C02B9}" destId="{BAC0A4F6-23D5-41F3-BC6B-B575B9AD20C3}" srcOrd="0" destOrd="0" presId="urn:microsoft.com/office/officeart/2005/8/layout/radial6"/>
    <dgm:cxn modelId="{42B85159-6FAC-4FD5-A3CE-5F44FD9ADA63}" type="presOf" srcId="{56C32065-9F15-47A6-B895-D9E0BC5EF0A6}" destId="{29450086-EF2C-43B1-B881-EDD3775EC76A}" srcOrd="0" destOrd="0" presId="urn:microsoft.com/office/officeart/2005/8/layout/radial6"/>
    <dgm:cxn modelId="{C589CDB6-718D-460F-A0BF-D3713D498126}" type="presOf" srcId="{BBFC222D-7E69-4D6B-B03C-5BA472EAB8B4}" destId="{32F281B8-38D3-4983-8F01-85BBF1C7624C}" srcOrd="0" destOrd="0" presId="urn:microsoft.com/office/officeart/2005/8/layout/radial6"/>
    <dgm:cxn modelId="{AA6BC0B1-A393-4E2E-B7B2-368C015FFCFF}" srcId="{BBFC222D-7E69-4D6B-B03C-5BA472EAB8B4}" destId="{2712C3F7-5B7D-492C-B0C9-EFCE2CD08F71}" srcOrd="3" destOrd="0" parTransId="{01A7E97B-B0DF-49EC-9639-197C28263136}" sibTransId="{4E1938C0-8F2E-4487-9BA9-F26593C35E8B}"/>
    <dgm:cxn modelId="{B4E53A93-8379-4F5D-A0BB-D1AE4D2507A4}" srcId="{BBFC222D-7E69-4D6B-B03C-5BA472EAB8B4}" destId="{83541D50-DF95-4311-85E6-C3347FF1ECE6}" srcOrd="0" destOrd="0" parTransId="{0A899E3E-2BC0-48A0-B50A-AAA2E0737BBD}" sibTransId="{80A27E65-42B4-4999-8061-57766835332B}"/>
    <dgm:cxn modelId="{642CCDFF-73B9-42F9-A8AE-3C70800BA3C6}" type="presOf" srcId="{0A1E606A-D75A-4FFC-8E0A-64EA87F02EF5}" destId="{0E8DDCA0-D22E-452C-89C3-CCE72EB5840D}" srcOrd="0" destOrd="0" presId="urn:microsoft.com/office/officeart/2005/8/layout/radial6"/>
    <dgm:cxn modelId="{F9336205-6F9F-464B-B28C-F98160AD76A7}" srcId="{BBFC222D-7E69-4D6B-B03C-5BA472EAB8B4}" destId="{939003AE-D988-4308-8DEE-F009AFCE5082}" srcOrd="1" destOrd="0" parTransId="{4E80774B-171F-4167-845D-5661F42BAC5C}" sibTransId="{86D9E9E2-6236-426A-AA9F-439E655C02B9}"/>
    <dgm:cxn modelId="{EADB0E46-99A7-4EFC-8BEE-7C5327F5FFA8}" type="presOf" srcId="{83541D50-DF95-4311-85E6-C3347FF1ECE6}" destId="{3AEFF64B-611D-476B-B676-EA01DEABA44C}" srcOrd="0" destOrd="0" presId="urn:microsoft.com/office/officeart/2005/8/layout/radial6"/>
    <dgm:cxn modelId="{4F43E476-8042-4D8A-9D54-69358D3C34AD}" srcId="{BBFC222D-7E69-4D6B-B03C-5BA472EAB8B4}" destId="{7BFB7B68-3851-4203-B565-AE9AEDC6998A}" srcOrd="2" destOrd="0" parTransId="{A4EC6224-2033-48BE-A960-82F5AB25A148}" sibTransId="{6150117E-01FE-4D8A-ACBE-A0F1BD0D83D0}"/>
    <dgm:cxn modelId="{983EE093-FC6B-43DE-8B9B-02E3F6B6A8C6}" type="presOf" srcId="{87785978-4486-40EB-A00F-EC47E7BCB40A}" destId="{5B86FDC2-EF8B-463A-98C3-7BF1864F5AD4}" srcOrd="0" destOrd="0" presId="urn:microsoft.com/office/officeart/2005/8/layout/radial6"/>
    <dgm:cxn modelId="{FFCCBDE5-F1FB-4D82-8D40-12E1824907DF}" type="presOf" srcId="{939003AE-D988-4308-8DEE-F009AFCE5082}" destId="{F06EA84B-7ABD-406A-89AE-597C6E8C5928}" srcOrd="0" destOrd="0" presId="urn:microsoft.com/office/officeart/2005/8/layout/radial6"/>
    <dgm:cxn modelId="{7CBBE9E4-D1F0-4C78-8FAA-8E6F2CD49F41}" srcId="{BBFC222D-7E69-4D6B-B03C-5BA472EAB8B4}" destId="{56C32065-9F15-47A6-B895-D9E0BC5EF0A6}" srcOrd="6" destOrd="0" parTransId="{BE8E3F24-04E7-48F0-BA80-19A63E7BD60B}" sibTransId="{0A1E606A-D75A-4FFC-8E0A-64EA87F02EF5}"/>
    <dgm:cxn modelId="{BD263353-F7DE-432B-BE5B-065CC0DED5E4}" type="presOf" srcId="{2712C3F7-5B7D-492C-B0C9-EFCE2CD08F71}" destId="{CDABCE29-4E1C-43AE-9A53-D6E652147B2C}" srcOrd="0" destOrd="0" presId="urn:microsoft.com/office/officeart/2005/8/layout/radial6"/>
    <dgm:cxn modelId="{A0353E03-717E-483C-857F-8A2BAE2CF465}" type="presOf" srcId="{7BFB7B68-3851-4203-B565-AE9AEDC6998A}" destId="{DF1A2CD2-B59B-4EC9-BA82-FB35A4544177}" srcOrd="0" destOrd="0" presId="urn:microsoft.com/office/officeart/2005/8/layout/radial6"/>
    <dgm:cxn modelId="{67AC6B94-C65F-4264-A412-B4E69E9783B3}" type="presParOf" srcId="{356B4E0E-7CC3-46B9-B472-E2A1ECB62CA6}" destId="{32F281B8-38D3-4983-8F01-85BBF1C7624C}" srcOrd="0" destOrd="0" presId="urn:microsoft.com/office/officeart/2005/8/layout/radial6"/>
    <dgm:cxn modelId="{2286FA53-3B21-4A78-A249-C76DB0E3DEA0}" type="presParOf" srcId="{356B4E0E-7CC3-46B9-B472-E2A1ECB62CA6}" destId="{3AEFF64B-611D-476B-B676-EA01DEABA44C}" srcOrd="1" destOrd="0" presId="urn:microsoft.com/office/officeart/2005/8/layout/radial6"/>
    <dgm:cxn modelId="{4610CCF1-01A2-43A1-8246-3DBBE7ACE204}" type="presParOf" srcId="{356B4E0E-7CC3-46B9-B472-E2A1ECB62CA6}" destId="{2AF7D276-F188-4A41-A45A-1AD764A1DB14}" srcOrd="2" destOrd="0" presId="urn:microsoft.com/office/officeart/2005/8/layout/radial6"/>
    <dgm:cxn modelId="{509DE2C4-28C9-4274-83E4-FBF11140FF69}" type="presParOf" srcId="{356B4E0E-7CC3-46B9-B472-E2A1ECB62CA6}" destId="{BCE180C0-B115-4435-B541-78F3DA4FD0FA}" srcOrd="3" destOrd="0" presId="urn:microsoft.com/office/officeart/2005/8/layout/radial6"/>
    <dgm:cxn modelId="{64B97A80-D7BE-402E-91AD-0DDDDD2301F0}" type="presParOf" srcId="{356B4E0E-7CC3-46B9-B472-E2A1ECB62CA6}" destId="{F06EA84B-7ABD-406A-89AE-597C6E8C5928}" srcOrd="4" destOrd="0" presId="urn:microsoft.com/office/officeart/2005/8/layout/radial6"/>
    <dgm:cxn modelId="{36C8892C-638D-405B-9F37-EA8F702B2BC7}" type="presParOf" srcId="{356B4E0E-7CC3-46B9-B472-E2A1ECB62CA6}" destId="{15B35E43-8866-459E-BDA9-1CE14B4CCD99}" srcOrd="5" destOrd="0" presId="urn:microsoft.com/office/officeart/2005/8/layout/radial6"/>
    <dgm:cxn modelId="{4C49B7FD-EA3C-4A90-9983-7A2D383EDA62}" type="presParOf" srcId="{356B4E0E-7CC3-46B9-B472-E2A1ECB62CA6}" destId="{BAC0A4F6-23D5-41F3-BC6B-B575B9AD20C3}" srcOrd="6" destOrd="0" presId="urn:microsoft.com/office/officeart/2005/8/layout/radial6"/>
    <dgm:cxn modelId="{BA0751E3-BD96-4B3A-B5A6-2BC338BEC8EE}" type="presParOf" srcId="{356B4E0E-7CC3-46B9-B472-E2A1ECB62CA6}" destId="{DF1A2CD2-B59B-4EC9-BA82-FB35A4544177}" srcOrd="7" destOrd="0" presId="urn:microsoft.com/office/officeart/2005/8/layout/radial6"/>
    <dgm:cxn modelId="{75362B78-CF80-4D12-AF59-47A9AA49F5CB}" type="presParOf" srcId="{356B4E0E-7CC3-46B9-B472-E2A1ECB62CA6}" destId="{A1BC8FB7-7B56-4E20-84B1-9D70F4D9EC08}" srcOrd="8" destOrd="0" presId="urn:microsoft.com/office/officeart/2005/8/layout/radial6"/>
    <dgm:cxn modelId="{4CCD1D68-7B61-4124-8F9F-DA9228850646}" type="presParOf" srcId="{356B4E0E-7CC3-46B9-B472-E2A1ECB62CA6}" destId="{4C931A76-593D-44AE-9C3A-BDFF33CCE5E3}" srcOrd="9" destOrd="0" presId="urn:microsoft.com/office/officeart/2005/8/layout/radial6"/>
    <dgm:cxn modelId="{3F20BFDD-7B1F-4921-A7DB-BE6C2DECD01E}" type="presParOf" srcId="{356B4E0E-7CC3-46B9-B472-E2A1ECB62CA6}" destId="{CDABCE29-4E1C-43AE-9A53-D6E652147B2C}" srcOrd="10" destOrd="0" presId="urn:microsoft.com/office/officeart/2005/8/layout/radial6"/>
    <dgm:cxn modelId="{7C1F97DD-BBEC-442E-8B7D-B2E53E8EAA0D}" type="presParOf" srcId="{356B4E0E-7CC3-46B9-B472-E2A1ECB62CA6}" destId="{E6AE901D-3092-4712-BC60-2D6799073950}" srcOrd="11" destOrd="0" presId="urn:microsoft.com/office/officeart/2005/8/layout/radial6"/>
    <dgm:cxn modelId="{62966D2A-E11A-4297-A5B3-159573262582}" type="presParOf" srcId="{356B4E0E-7CC3-46B9-B472-E2A1ECB62CA6}" destId="{2B42B29F-AC77-4B3A-BD98-9D4F59E796B7}" srcOrd="12" destOrd="0" presId="urn:microsoft.com/office/officeart/2005/8/layout/radial6"/>
    <dgm:cxn modelId="{A68F3BD8-88AF-4CEA-8E80-9503D7FB7295}" type="presParOf" srcId="{356B4E0E-7CC3-46B9-B472-E2A1ECB62CA6}" destId="{4D142248-6933-4F01-836B-2A0209DF8E2F}" srcOrd="13" destOrd="0" presId="urn:microsoft.com/office/officeart/2005/8/layout/radial6"/>
    <dgm:cxn modelId="{826EB552-D1D0-48AB-9515-1F30C9397176}" type="presParOf" srcId="{356B4E0E-7CC3-46B9-B472-E2A1ECB62CA6}" destId="{AD506F10-8777-4084-9FC6-84A2FDE841BF}" srcOrd="14" destOrd="0" presId="urn:microsoft.com/office/officeart/2005/8/layout/radial6"/>
    <dgm:cxn modelId="{F74AAFB6-E663-4D6A-A210-5B1CF2ACB0D8}" type="presParOf" srcId="{356B4E0E-7CC3-46B9-B472-E2A1ECB62CA6}" destId="{39B14035-9044-43C7-8C97-2FEDCFF602D5}" srcOrd="15" destOrd="0" presId="urn:microsoft.com/office/officeart/2005/8/layout/radial6"/>
    <dgm:cxn modelId="{EB3F6BC2-82E0-41E7-9383-6C15F1ADE17C}" type="presParOf" srcId="{356B4E0E-7CC3-46B9-B472-E2A1ECB62CA6}" destId="{19750137-C6BE-4251-8ABA-719D7FEC96F5}" srcOrd="16" destOrd="0" presId="urn:microsoft.com/office/officeart/2005/8/layout/radial6"/>
    <dgm:cxn modelId="{1B2F68D3-427D-434F-A233-90BF3DAB063C}" type="presParOf" srcId="{356B4E0E-7CC3-46B9-B472-E2A1ECB62CA6}" destId="{E0974AE0-B26D-456A-A380-A85EE5782225}" srcOrd="17" destOrd="0" presId="urn:microsoft.com/office/officeart/2005/8/layout/radial6"/>
    <dgm:cxn modelId="{F48F6D5C-2F22-4327-9E52-C90FBC15DA5A}" type="presParOf" srcId="{356B4E0E-7CC3-46B9-B472-E2A1ECB62CA6}" destId="{5B86FDC2-EF8B-463A-98C3-7BF1864F5AD4}" srcOrd="18" destOrd="0" presId="urn:microsoft.com/office/officeart/2005/8/layout/radial6"/>
    <dgm:cxn modelId="{F1B7056E-028D-4EBA-A552-31D918920FB1}" type="presParOf" srcId="{356B4E0E-7CC3-46B9-B472-E2A1ECB62CA6}" destId="{29450086-EF2C-43B1-B881-EDD3775EC76A}" srcOrd="19" destOrd="0" presId="urn:microsoft.com/office/officeart/2005/8/layout/radial6"/>
    <dgm:cxn modelId="{36D973D3-A1B9-4338-9108-58C444D19155}" type="presParOf" srcId="{356B4E0E-7CC3-46B9-B472-E2A1ECB62CA6}" destId="{E20E19D7-709F-41B7-A83B-1BA86209736C}" srcOrd="20" destOrd="0" presId="urn:microsoft.com/office/officeart/2005/8/layout/radial6"/>
    <dgm:cxn modelId="{E3FCA1C9-53D3-46C1-AD43-363DBDF0BC01}" type="presParOf" srcId="{356B4E0E-7CC3-46B9-B472-E2A1ECB62CA6}" destId="{0E8DDCA0-D22E-452C-89C3-CCE72EB5840D}" srcOrd="21" destOrd="0" presId="urn:microsoft.com/office/officeart/2005/8/layout/radial6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CC02E-E77D-4353-BDD5-9962CC1CB9D5}" type="doc">
      <dgm:prSet loTypeId="urn:microsoft.com/office/officeart/2005/8/layout/default#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1ED6C79-6651-4D92-885C-4D8398BE84AA}">
      <dgm:prSet phldrT="[Text]"/>
      <dgm:spPr/>
      <dgm:t>
        <a:bodyPr/>
        <a:lstStyle/>
        <a:p>
          <a:r>
            <a:rPr lang="es-CR" b="1" dirty="0" smtClean="0"/>
            <a:t>1. Todas las etapas del proceso de contratación administrativa totalmente automatizados y firmados digitalmente</a:t>
          </a:r>
          <a:endParaRPr lang="es-CR" dirty="0"/>
        </a:p>
      </dgm:t>
    </dgm:pt>
    <dgm:pt modelId="{2EEEEECD-7D5E-47C1-8A83-16F0B5465F7B}" type="parTrans" cxnId="{525E935C-B1EE-4A57-A50C-B2E500DE1BEA}">
      <dgm:prSet/>
      <dgm:spPr/>
      <dgm:t>
        <a:bodyPr/>
        <a:lstStyle/>
        <a:p>
          <a:endParaRPr lang="es-CR"/>
        </a:p>
      </dgm:t>
    </dgm:pt>
    <dgm:pt modelId="{49D969A3-A037-4AB4-9374-0376BDCB1680}" type="sibTrans" cxnId="{525E935C-B1EE-4A57-A50C-B2E500DE1BEA}">
      <dgm:prSet/>
      <dgm:spPr/>
      <dgm:t>
        <a:bodyPr/>
        <a:lstStyle/>
        <a:p>
          <a:endParaRPr lang="es-CR"/>
        </a:p>
      </dgm:t>
    </dgm:pt>
    <dgm:pt modelId="{239821C6-F4ED-4D06-93A5-51660454DC0E}">
      <dgm:prSet phldrT="[Text]"/>
      <dgm:spPr/>
      <dgm:t>
        <a:bodyPr/>
        <a:lstStyle/>
        <a:p>
          <a:r>
            <a:rPr lang="es-ES" dirty="0" smtClean="0"/>
            <a:t>2. Módulos primordiales de un sistema e-GP disponibles</a:t>
          </a:r>
          <a:endParaRPr lang="es-CR" dirty="0"/>
        </a:p>
      </dgm:t>
    </dgm:pt>
    <dgm:pt modelId="{9FDBB572-4D92-4035-8280-0C55C5D071F1}" type="parTrans" cxnId="{4D43D906-8C37-421A-8857-CDC1A3BDFAD3}">
      <dgm:prSet/>
      <dgm:spPr/>
      <dgm:t>
        <a:bodyPr/>
        <a:lstStyle/>
        <a:p>
          <a:endParaRPr lang="es-CR"/>
        </a:p>
      </dgm:t>
    </dgm:pt>
    <dgm:pt modelId="{92C837DA-06C7-4F71-BC7E-43D774A68C7A}" type="sibTrans" cxnId="{4D43D906-8C37-421A-8857-CDC1A3BDFAD3}">
      <dgm:prSet/>
      <dgm:spPr/>
      <dgm:t>
        <a:bodyPr/>
        <a:lstStyle/>
        <a:p>
          <a:endParaRPr lang="es-CR"/>
        </a:p>
      </dgm:t>
    </dgm:pt>
    <dgm:pt modelId="{236464CD-D024-459F-9F85-0DD6B142AA5F}">
      <dgm:prSet phldrT="[Text]"/>
      <dgm:spPr/>
      <dgm:t>
        <a:bodyPr/>
        <a:lstStyle/>
        <a:p>
          <a:r>
            <a:rPr lang="es-ES" dirty="0" smtClean="0"/>
            <a:t>3. Licitación , contrataciones directas, Convenios Marco, Subasta  a la baja, Remate   Electrónicos</a:t>
          </a:r>
          <a:endParaRPr lang="es-CR" dirty="0"/>
        </a:p>
      </dgm:t>
    </dgm:pt>
    <dgm:pt modelId="{E2A665CF-EC24-411E-8E95-F2872E1B93E8}" type="parTrans" cxnId="{8D72EBED-5A14-4E63-A820-9CF1ABC7080D}">
      <dgm:prSet/>
      <dgm:spPr/>
      <dgm:t>
        <a:bodyPr/>
        <a:lstStyle/>
        <a:p>
          <a:endParaRPr lang="es-CR"/>
        </a:p>
      </dgm:t>
    </dgm:pt>
    <dgm:pt modelId="{A01F6A36-E550-42A1-92C9-FFE17C112273}" type="sibTrans" cxnId="{8D72EBED-5A14-4E63-A820-9CF1ABC7080D}">
      <dgm:prSet/>
      <dgm:spPr/>
      <dgm:t>
        <a:bodyPr/>
        <a:lstStyle/>
        <a:p>
          <a:endParaRPr lang="es-CR"/>
        </a:p>
      </dgm:t>
    </dgm:pt>
    <dgm:pt modelId="{C54ABF28-C5ED-41AC-8430-D120209461D4}">
      <dgm:prSet phldrT="[Text]"/>
      <dgm:spPr/>
      <dgm:t>
        <a:bodyPr/>
        <a:lstStyle/>
        <a:p>
          <a:r>
            <a:rPr lang="es-ES" dirty="0" smtClean="0"/>
            <a:t>4. Implementación basada en la normativa vigente de Contratación Administrativa, Administración Financiera  y Firma Digital y documentos electrónicos </a:t>
          </a:r>
          <a:endParaRPr lang="es-CR" dirty="0"/>
        </a:p>
      </dgm:t>
    </dgm:pt>
    <dgm:pt modelId="{1AFED416-5CFE-471E-813A-3432A0E280C7}" type="parTrans" cxnId="{1D5FF8F8-0113-4CD7-9E5D-2A785AF1687B}">
      <dgm:prSet/>
      <dgm:spPr/>
      <dgm:t>
        <a:bodyPr/>
        <a:lstStyle/>
        <a:p>
          <a:endParaRPr lang="es-CR"/>
        </a:p>
      </dgm:t>
    </dgm:pt>
    <dgm:pt modelId="{E7DABE53-4AA4-4900-91D4-D25245911339}" type="sibTrans" cxnId="{1D5FF8F8-0113-4CD7-9E5D-2A785AF1687B}">
      <dgm:prSet/>
      <dgm:spPr/>
      <dgm:t>
        <a:bodyPr/>
        <a:lstStyle/>
        <a:p>
          <a:endParaRPr lang="es-CR"/>
        </a:p>
      </dgm:t>
    </dgm:pt>
    <dgm:pt modelId="{534327C0-76FE-4DC0-8704-2F68536C2597}">
      <dgm:prSet phldrT="[Text]"/>
      <dgm:spPr/>
      <dgm:t>
        <a:bodyPr/>
        <a:lstStyle/>
        <a:p>
          <a:r>
            <a:rPr lang="es-ES" dirty="0" smtClean="0"/>
            <a:t>5. Web </a:t>
          </a:r>
          <a:r>
            <a:rPr lang="es-ES" dirty="0" err="1" smtClean="0"/>
            <a:t>Service</a:t>
          </a:r>
          <a:r>
            <a:rPr lang="es-ES" dirty="0" smtClean="0"/>
            <a:t>  para soportar sistemas de presupuestos adicionales a SIGAF por institución</a:t>
          </a:r>
          <a:endParaRPr lang="es-CR" dirty="0"/>
        </a:p>
      </dgm:t>
    </dgm:pt>
    <dgm:pt modelId="{98B1C764-EA90-4CC9-A401-427C711DA914}" type="parTrans" cxnId="{D1901376-563A-4888-86D2-3B0E4825BD18}">
      <dgm:prSet/>
      <dgm:spPr/>
      <dgm:t>
        <a:bodyPr/>
        <a:lstStyle/>
        <a:p>
          <a:endParaRPr lang="es-CR"/>
        </a:p>
      </dgm:t>
    </dgm:pt>
    <dgm:pt modelId="{35F0C753-CE24-4745-8C01-080C60773A7E}" type="sibTrans" cxnId="{D1901376-563A-4888-86D2-3B0E4825BD18}">
      <dgm:prSet/>
      <dgm:spPr/>
      <dgm:t>
        <a:bodyPr/>
        <a:lstStyle/>
        <a:p>
          <a:endParaRPr lang="es-CR"/>
        </a:p>
      </dgm:t>
    </dgm:pt>
    <dgm:pt modelId="{9273CE9B-BAFE-41C5-858C-06C76854323D}">
      <dgm:prSet phldrT="[Text]"/>
      <dgm:spPr/>
      <dgm:t>
        <a:bodyPr/>
        <a:lstStyle/>
        <a:p>
          <a:r>
            <a:rPr lang="es-ES" dirty="0" smtClean="0"/>
            <a:t>6. Gran cantidad de interfaces operativas con instituciones de Costa Rica </a:t>
          </a:r>
          <a:endParaRPr lang="es-CR" dirty="0"/>
        </a:p>
      </dgm:t>
    </dgm:pt>
    <dgm:pt modelId="{7EDD94EA-6B2D-495E-9F26-FF60C27EA76E}" type="parTrans" cxnId="{2DD0F61C-5F45-49CB-9CDB-15114AFE2290}">
      <dgm:prSet/>
      <dgm:spPr/>
      <dgm:t>
        <a:bodyPr/>
        <a:lstStyle/>
        <a:p>
          <a:endParaRPr lang="es-CR"/>
        </a:p>
      </dgm:t>
    </dgm:pt>
    <dgm:pt modelId="{B414AEA2-C552-45D4-B62A-A16919914A89}" type="sibTrans" cxnId="{2DD0F61C-5F45-49CB-9CDB-15114AFE2290}">
      <dgm:prSet/>
      <dgm:spPr/>
      <dgm:t>
        <a:bodyPr/>
        <a:lstStyle/>
        <a:p>
          <a:endParaRPr lang="es-CR"/>
        </a:p>
      </dgm:t>
    </dgm:pt>
    <dgm:pt modelId="{06C12667-CBBC-4510-8F55-E9AFCCECCD67}">
      <dgm:prSet phldrT="[Text]"/>
      <dgm:spPr/>
      <dgm:t>
        <a:bodyPr/>
        <a:lstStyle/>
        <a:p>
          <a:r>
            <a:rPr lang="es-ES" dirty="0" smtClean="0"/>
            <a:t>7. Estandarización y Cero papel</a:t>
          </a:r>
          <a:endParaRPr lang="es-CR" dirty="0"/>
        </a:p>
      </dgm:t>
    </dgm:pt>
    <dgm:pt modelId="{4415CC52-1F26-4463-BFEA-DFAE209DCCDC}" type="parTrans" cxnId="{841BEBA8-6D1B-4343-93E1-A3E949F75A19}">
      <dgm:prSet/>
      <dgm:spPr/>
      <dgm:t>
        <a:bodyPr/>
        <a:lstStyle/>
        <a:p>
          <a:endParaRPr lang="es-CR"/>
        </a:p>
      </dgm:t>
    </dgm:pt>
    <dgm:pt modelId="{4C1F48F2-B8E5-495B-A4A7-BC3BBE0FBE2E}" type="sibTrans" cxnId="{841BEBA8-6D1B-4343-93E1-A3E949F75A19}">
      <dgm:prSet/>
      <dgm:spPr/>
      <dgm:t>
        <a:bodyPr/>
        <a:lstStyle/>
        <a:p>
          <a:endParaRPr lang="es-CR"/>
        </a:p>
      </dgm:t>
    </dgm:pt>
    <dgm:pt modelId="{FB6386E3-C73D-41D9-9F5E-5BDB62A8EBBF}">
      <dgm:prSet phldrT="[Text]"/>
      <dgm:spPr/>
      <dgm:t>
        <a:bodyPr/>
        <a:lstStyle/>
        <a:p>
          <a:r>
            <a:rPr lang="es-ES" dirty="0" smtClean="0"/>
            <a:t>8. Registro de proveedores electrónico y único para las instituciones Públicas que utilizan Compr@RED</a:t>
          </a:r>
          <a:endParaRPr lang="es-CR" dirty="0"/>
        </a:p>
      </dgm:t>
    </dgm:pt>
    <dgm:pt modelId="{25A0DC12-98F1-40E4-BB5B-99203E79F3DD}" type="parTrans" cxnId="{73DFFF3C-DCFE-4A83-B877-1EED0523FD7F}">
      <dgm:prSet/>
      <dgm:spPr/>
      <dgm:t>
        <a:bodyPr/>
        <a:lstStyle/>
        <a:p>
          <a:endParaRPr lang="es-CR"/>
        </a:p>
      </dgm:t>
    </dgm:pt>
    <dgm:pt modelId="{34D95012-E5C1-4CE9-A57E-6FDC9E69EC15}" type="sibTrans" cxnId="{73DFFF3C-DCFE-4A83-B877-1EED0523FD7F}">
      <dgm:prSet/>
      <dgm:spPr/>
      <dgm:t>
        <a:bodyPr/>
        <a:lstStyle/>
        <a:p>
          <a:endParaRPr lang="es-CR"/>
        </a:p>
      </dgm:t>
    </dgm:pt>
    <dgm:pt modelId="{1224D137-1C8C-4C31-9206-70D30E6FB0DD}">
      <dgm:prSet phldrT="[Text]"/>
      <dgm:spPr/>
      <dgm:t>
        <a:bodyPr/>
        <a:lstStyle/>
        <a:p>
          <a:r>
            <a:rPr lang="es-ES" dirty="0" smtClean="0"/>
            <a:t>9. Usabilidad mejorada</a:t>
          </a:r>
          <a:endParaRPr lang="es-CR" dirty="0"/>
        </a:p>
      </dgm:t>
    </dgm:pt>
    <dgm:pt modelId="{C2039BAD-9428-49EB-982D-11E54306D0D8}" type="parTrans" cxnId="{A6FBADBD-507A-4517-850A-5231088C1F92}">
      <dgm:prSet/>
      <dgm:spPr/>
      <dgm:t>
        <a:bodyPr/>
        <a:lstStyle/>
        <a:p>
          <a:endParaRPr lang="es-CR"/>
        </a:p>
      </dgm:t>
    </dgm:pt>
    <dgm:pt modelId="{F123D5E8-9700-40A2-AED8-4EC94DD18E64}" type="sibTrans" cxnId="{A6FBADBD-507A-4517-850A-5231088C1F92}">
      <dgm:prSet/>
      <dgm:spPr/>
      <dgm:t>
        <a:bodyPr/>
        <a:lstStyle/>
        <a:p>
          <a:endParaRPr lang="es-CR"/>
        </a:p>
      </dgm:t>
    </dgm:pt>
    <dgm:pt modelId="{1892F5E9-3CA1-41A6-9E24-A2F77F294EF2}" type="pres">
      <dgm:prSet presAssocID="{A55CC02E-E77D-4353-BDD5-9962CC1CB9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086AE-F57F-4486-B296-EA0D6B12C9C1}" type="pres">
      <dgm:prSet presAssocID="{C1ED6C79-6651-4D92-885C-4D8398BE84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14BF2-3E06-4985-A1C2-B0DA75312DEE}" type="pres">
      <dgm:prSet presAssocID="{49D969A3-A037-4AB4-9374-0376BDCB1680}" presName="sibTrans" presStyleCnt="0"/>
      <dgm:spPr/>
    </dgm:pt>
    <dgm:pt modelId="{6FC5155D-3581-435D-8794-A9D631BF7574}" type="pres">
      <dgm:prSet presAssocID="{239821C6-F4ED-4D06-93A5-51660454DC0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FEECF-81AF-48B8-9AD9-D18A665B2926}" type="pres">
      <dgm:prSet presAssocID="{92C837DA-06C7-4F71-BC7E-43D774A68C7A}" presName="sibTrans" presStyleCnt="0"/>
      <dgm:spPr/>
    </dgm:pt>
    <dgm:pt modelId="{BD9F27F9-39A2-49AE-9F5C-2ACC7FE41EA0}" type="pres">
      <dgm:prSet presAssocID="{236464CD-D024-459F-9F85-0DD6B142AA5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82B38-5A40-4BA9-9AA8-B5EC8E2C0D4D}" type="pres">
      <dgm:prSet presAssocID="{A01F6A36-E550-42A1-92C9-FFE17C112273}" presName="sibTrans" presStyleCnt="0"/>
      <dgm:spPr/>
    </dgm:pt>
    <dgm:pt modelId="{8DA4C3BB-C04F-42F5-A8FE-64A2FA0CB6E8}" type="pres">
      <dgm:prSet presAssocID="{C54ABF28-C5ED-41AC-8430-D120209461D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F16860-01F2-4FAD-A749-942701192699}" type="pres">
      <dgm:prSet presAssocID="{E7DABE53-4AA4-4900-91D4-D25245911339}" presName="sibTrans" presStyleCnt="0"/>
      <dgm:spPr/>
    </dgm:pt>
    <dgm:pt modelId="{6CA4AC1F-F6E2-4F36-A140-E04E5BD23AD0}" type="pres">
      <dgm:prSet presAssocID="{534327C0-76FE-4DC0-8704-2F68536C259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25A37-7F46-4FDA-AE58-3D0E350F043F}" type="pres">
      <dgm:prSet presAssocID="{35F0C753-CE24-4745-8C01-080C60773A7E}" presName="sibTrans" presStyleCnt="0"/>
      <dgm:spPr/>
    </dgm:pt>
    <dgm:pt modelId="{768B2DDA-3057-44F4-A5C5-EDAB88B33F56}" type="pres">
      <dgm:prSet presAssocID="{9273CE9B-BAFE-41C5-858C-06C76854323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91116-E0F9-48DC-9DBF-F1F3EB5D4B2B}" type="pres">
      <dgm:prSet presAssocID="{B414AEA2-C552-45D4-B62A-A16919914A89}" presName="sibTrans" presStyleCnt="0"/>
      <dgm:spPr/>
    </dgm:pt>
    <dgm:pt modelId="{8DE592A2-23CE-4BB1-9881-D0EA7C518956}" type="pres">
      <dgm:prSet presAssocID="{06C12667-CBBC-4510-8F55-E9AFCCECCD6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98784-722F-4194-9CEC-FA2CC584BD04}" type="pres">
      <dgm:prSet presAssocID="{4C1F48F2-B8E5-495B-A4A7-BC3BBE0FBE2E}" presName="sibTrans" presStyleCnt="0"/>
      <dgm:spPr/>
    </dgm:pt>
    <dgm:pt modelId="{138FB628-3B41-4C9B-9193-CC103DD0DDEC}" type="pres">
      <dgm:prSet presAssocID="{FB6386E3-C73D-41D9-9F5E-5BDB62A8EBB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8316E-5DA0-425A-B2DB-DDA4EC6B12DD}" type="pres">
      <dgm:prSet presAssocID="{34D95012-E5C1-4CE9-A57E-6FDC9E69EC15}" presName="sibTrans" presStyleCnt="0"/>
      <dgm:spPr/>
    </dgm:pt>
    <dgm:pt modelId="{7EAE14F9-0596-44DC-B0E2-9A8B1AF584A4}" type="pres">
      <dgm:prSet presAssocID="{1224D137-1C8C-4C31-9206-70D30E6FB0D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C893A90-4AD2-416B-8854-CE2770B36F14}" type="presOf" srcId="{9273CE9B-BAFE-41C5-858C-06C76854323D}" destId="{768B2DDA-3057-44F4-A5C5-EDAB88B33F56}" srcOrd="0" destOrd="0" presId="urn:microsoft.com/office/officeart/2005/8/layout/default#2"/>
    <dgm:cxn modelId="{8D72EBED-5A14-4E63-A820-9CF1ABC7080D}" srcId="{A55CC02E-E77D-4353-BDD5-9962CC1CB9D5}" destId="{236464CD-D024-459F-9F85-0DD6B142AA5F}" srcOrd="2" destOrd="0" parTransId="{E2A665CF-EC24-411E-8E95-F2872E1B93E8}" sibTransId="{A01F6A36-E550-42A1-92C9-FFE17C112273}"/>
    <dgm:cxn modelId="{D6DE7E16-1A5B-4E62-8EAF-745F8BE406A9}" type="presOf" srcId="{239821C6-F4ED-4D06-93A5-51660454DC0E}" destId="{6FC5155D-3581-435D-8794-A9D631BF7574}" srcOrd="0" destOrd="0" presId="urn:microsoft.com/office/officeart/2005/8/layout/default#2"/>
    <dgm:cxn modelId="{D1901376-563A-4888-86D2-3B0E4825BD18}" srcId="{A55CC02E-E77D-4353-BDD5-9962CC1CB9D5}" destId="{534327C0-76FE-4DC0-8704-2F68536C2597}" srcOrd="4" destOrd="0" parTransId="{98B1C764-EA90-4CC9-A401-427C711DA914}" sibTransId="{35F0C753-CE24-4745-8C01-080C60773A7E}"/>
    <dgm:cxn modelId="{5B600563-B24C-4CC0-8B11-5F5A812C4DAD}" type="presOf" srcId="{06C12667-CBBC-4510-8F55-E9AFCCECCD67}" destId="{8DE592A2-23CE-4BB1-9881-D0EA7C518956}" srcOrd="0" destOrd="0" presId="urn:microsoft.com/office/officeart/2005/8/layout/default#2"/>
    <dgm:cxn modelId="{525E935C-B1EE-4A57-A50C-B2E500DE1BEA}" srcId="{A55CC02E-E77D-4353-BDD5-9962CC1CB9D5}" destId="{C1ED6C79-6651-4D92-885C-4D8398BE84AA}" srcOrd="0" destOrd="0" parTransId="{2EEEEECD-7D5E-47C1-8A83-16F0B5465F7B}" sibTransId="{49D969A3-A037-4AB4-9374-0376BDCB1680}"/>
    <dgm:cxn modelId="{80A5C8FE-0B0A-4512-8118-464BC23599BB}" type="presOf" srcId="{534327C0-76FE-4DC0-8704-2F68536C2597}" destId="{6CA4AC1F-F6E2-4F36-A140-E04E5BD23AD0}" srcOrd="0" destOrd="0" presId="urn:microsoft.com/office/officeart/2005/8/layout/default#2"/>
    <dgm:cxn modelId="{BCC74D75-CF14-435E-8922-7313ED4187D6}" type="presOf" srcId="{1224D137-1C8C-4C31-9206-70D30E6FB0DD}" destId="{7EAE14F9-0596-44DC-B0E2-9A8B1AF584A4}" srcOrd="0" destOrd="0" presId="urn:microsoft.com/office/officeart/2005/8/layout/default#2"/>
    <dgm:cxn modelId="{73DFFF3C-DCFE-4A83-B877-1EED0523FD7F}" srcId="{A55CC02E-E77D-4353-BDD5-9962CC1CB9D5}" destId="{FB6386E3-C73D-41D9-9F5E-5BDB62A8EBBF}" srcOrd="7" destOrd="0" parTransId="{25A0DC12-98F1-40E4-BB5B-99203E79F3DD}" sibTransId="{34D95012-E5C1-4CE9-A57E-6FDC9E69EC15}"/>
    <dgm:cxn modelId="{3958C7A5-8F42-42E2-AE3C-44CC2696BCEB}" type="presOf" srcId="{236464CD-D024-459F-9F85-0DD6B142AA5F}" destId="{BD9F27F9-39A2-49AE-9F5C-2ACC7FE41EA0}" srcOrd="0" destOrd="0" presId="urn:microsoft.com/office/officeart/2005/8/layout/default#2"/>
    <dgm:cxn modelId="{DF6CD9D1-D85F-4353-B324-5ACB219C20B0}" type="presOf" srcId="{C1ED6C79-6651-4D92-885C-4D8398BE84AA}" destId="{8F3086AE-F57F-4486-B296-EA0D6B12C9C1}" srcOrd="0" destOrd="0" presId="urn:microsoft.com/office/officeart/2005/8/layout/default#2"/>
    <dgm:cxn modelId="{4D43D906-8C37-421A-8857-CDC1A3BDFAD3}" srcId="{A55CC02E-E77D-4353-BDD5-9962CC1CB9D5}" destId="{239821C6-F4ED-4D06-93A5-51660454DC0E}" srcOrd="1" destOrd="0" parTransId="{9FDBB572-4D92-4035-8280-0C55C5D071F1}" sibTransId="{92C837DA-06C7-4F71-BC7E-43D774A68C7A}"/>
    <dgm:cxn modelId="{29482978-0A9C-4D7E-993C-CF8AE8456DD6}" type="presOf" srcId="{A55CC02E-E77D-4353-BDD5-9962CC1CB9D5}" destId="{1892F5E9-3CA1-41A6-9E24-A2F77F294EF2}" srcOrd="0" destOrd="0" presId="urn:microsoft.com/office/officeart/2005/8/layout/default#2"/>
    <dgm:cxn modelId="{1D5FF8F8-0113-4CD7-9E5D-2A785AF1687B}" srcId="{A55CC02E-E77D-4353-BDD5-9962CC1CB9D5}" destId="{C54ABF28-C5ED-41AC-8430-D120209461D4}" srcOrd="3" destOrd="0" parTransId="{1AFED416-5CFE-471E-813A-3432A0E280C7}" sibTransId="{E7DABE53-4AA4-4900-91D4-D25245911339}"/>
    <dgm:cxn modelId="{2DD0F61C-5F45-49CB-9CDB-15114AFE2290}" srcId="{A55CC02E-E77D-4353-BDD5-9962CC1CB9D5}" destId="{9273CE9B-BAFE-41C5-858C-06C76854323D}" srcOrd="5" destOrd="0" parTransId="{7EDD94EA-6B2D-495E-9F26-FF60C27EA76E}" sibTransId="{B414AEA2-C552-45D4-B62A-A16919914A89}"/>
    <dgm:cxn modelId="{AC94CA0D-8B9D-4B1E-B829-E110C131C2F8}" type="presOf" srcId="{C54ABF28-C5ED-41AC-8430-D120209461D4}" destId="{8DA4C3BB-C04F-42F5-A8FE-64A2FA0CB6E8}" srcOrd="0" destOrd="0" presId="urn:microsoft.com/office/officeart/2005/8/layout/default#2"/>
    <dgm:cxn modelId="{D9775EF1-0727-47C9-84C4-54F8C9950306}" type="presOf" srcId="{FB6386E3-C73D-41D9-9F5E-5BDB62A8EBBF}" destId="{138FB628-3B41-4C9B-9193-CC103DD0DDEC}" srcOrd="0" destOrd="0" presId="urn:microsoft.com/office/officeart/2005/8/layout/default#2"/>
    <dgm:cxn modelId="{841BEBA8-6D1B-4343-93E1-A3E949F75A19}" srcId="{A55CC02E-E77D-4353-BDD5-9962CC1CB9D5}" destId="{06C12667-CBBC-4510-8F55-E9AFCCECCD67}" srcOrd="6" destOrd="0" parTransId="{4415CC52-1F26-4463-BFEA-DFAE209DCCDC}" sibTransId="{4C1F48F2-B8E5-495B-A4A7-BC3BBE0FBE2E}"/>
    <dgm:cxn modelId="{A6FBADBD-507A-4517-850A-5231088C1F92}" srcId="{A55CC02E-E77D-4353-BDD5-9962CC1CB9D5}" destId="{1224D137-1C8C-4C31-9206-70D30E6FB0DD}" srcOrd="8" destOrd="0" parTransId="{C2039BAD-9428-49EB-982D-11E54306D0D8}" sibTransId="{F123D5E8-9700-40A2-AED8-4EC94DD18E64}"/>
    <dgm:cxn modelId="{7555A9BD-56A9-42C9-84FB-A208F2854413}" type="presParOf" srcId="{1892F5E9-3CA1-41A6-9E24-A2F77F294EF2}" destId="{8F3086AE-F57F-4486-B296-EA0D6B12C9C1}" srcOrd="0" destOrd="0" presId="urn:microsoft.com/office/officeart/2005/8/layout/default#2"/>
    <dgm:cxn modelId="{254F43E8-B2F0-4C2A-B801-177D2EB30E5C}" type="presParOf" srcId="{1892F5E9-3CA1-41A6-9E24-A2F77F294EF2}" destId="{AF714BF2-3E06-4985-A1C2-B0DA75312DEE}" srcOrd="1" destOrd="0" presId="urn:microsoft.com/office/officeart/2005/8/layout/default#2"/>
    <dgm:cxn modelId="{5EA8F30A-0338-4926-A86B-E4F81FEB4F8E}" type="presParOf" srcId="{1892F5E9-3CA1-41A6-9E24-A2F77F294EF2}" destId="{6FC5155D-3581-435D-8794-A9D631BF7574}" srcOrd="2" destOrd="0" presId="urn:microsoft.com/office/officeart/2005/8/layout/default#2"/>
    <dgm:cxn modelId="{A963FBD5-E2F7-440D-966A-D018BA1F226F}" type="presParOf" srcId="{1892F5E9-3CA1-41A6-9E24-A2F77F294EF2}" destId="{02AFEECF-81AF-48B8-9AD9-D18A665B2926}" srcOrd="3" destOrd="0" presId="urn:microsoft.com/office/officeart/2005/8/layout/default#2"/>
    <dgm:cxn modelId="{BF3678BE-E07A-46A1-A23A-C8E467B4848C}" type="presParOf" srcId="{1892F5E9-3CA1-41A6-9E24-A2F77F294EF2}" destId="{BD9F27F9-39A2-49AE-9F5C-2ACC7FE41EA0}" srcOrd="4" destOrd="0" presId="urn:microsoft.com/office/officeart/2005/8/layout/default#2"/>
    <dgm:cxn modelId="{B7CE9A57-9475-4414-B155-7DE3AD046DCF}" type="presParOf" srcId="{1892F5E9-3CA1-41A6-9E24-A2F77F294EF2}" destId="{5A082B38-5A40-4BA9-9AA8-B5EC8E2C0D4D}" srcOrd="5" destOrd="0" presId="urn:microsoft.com/office/officeart/2005/8/layout/default#2"/>
    <dgm:cxn modelId="{40B6C1CC-7D82-40C7-A42A-4146F4EE9A20}" type="presParOf" srcId="{1892F5E9-3CA1-41A6-9E24-A2F77F294EF2}" destId="{8DA4C3BB-C04F-42F5-A8FE-64A2FA0CB6E8}" srcOrd="6" destOrd="0" presId="urn:microsoft.com/office/officeart/2005/8/layout/default#2"/>
    <dgm:cxn modelId="{EE12DAF0-5BA8-47D7-A672-5891B30459CA}" type="presParOf" srcId="{1892F5E9-3CA1-41A6-9E24-A2F77F294EF2}" destId="{F9F16860-01F2-4FAD-A749-942701192699}" srcOrd="7" destOrd="0" presId="urn:microsoft.com/office/officeart/2005/8/layout/default#2"/>
    <dgm:cxn modelId="{801E914D-F2AA-4165-AFD4-599787B512CF}" type="presParOf" srcId="{1892F5E9-3CA1-41A6-9E24-A2F77F294EF2}" destId="{6CA4AC1F-F6E2-4F36-A140-E04E5BD23AD0}" srcOrd="8" destOrd="0" presId="urn:microsoft.com/office/officeart/2005/8/layout/default#2"/>
    <dgm:cxn modelId="{BDA7D1E7-B39D-4F53-826F-240894B9C889}" type="presParOf" srcId="{1892F5E9-3CA1-41A6-9E24-A2F77F294EF2}" destId="{CAB25A37-7F46-4FDA-AE58-3D0E350F043F}" srcOrd="9" destOrd="0" presId="urn:microsoft.com/office/officeart/2005/8/layout/default#2"/>
    <dgm:cxn modelId="{74EC9B6D-DA84-4DB2-85D5-5EEB2F58B5C9}" type="presParOf" srcId="{1892F5E9-3CA1-41A6-9E24-A2F77F294EF2}" destId="{768B2DDA-3057-44F4-A5C5-EDAB88B33F56}" srcOrd="10" destOrd="0" presId="urn:microsoft.com/office/officeart/2005/8/layout/default#2"/>
    <dgm:cxn modelId="{F5CCE0A9-FC98-4A85-A21B-3C30577D7FDB}" type="presParOf" srcId="{1892F5E9-3CA1-41A6-9E24-A2F77F294EF2}" destId="{43A91116-E0F9-48DC-9DBF-F1F3EB5D4B2B}" srcOrd="11" destOrd="0" presId="urn:microsoft.com/office/officeart/2005/8/layout/default#2"/>
    <dgm:cxn modelId="{C154464D-4A71-4EC7-8B36-E042122F2094}" type="presParOf" srcId="{1892F5E9-3CA1-41A6-9E24-A2F77F294EF2}" destId="{8DE592A2-23CE-4BB1-9881-D0EA7C518956}" srcOrd="12" destOrd="0" presId="urn:microsoft.com/office/officeart/2005/8/layout/default#2"/>
    <dgm:cxn modelId="{707EAD37-3809-46BB-874C-992C8304A091}" type="presParOf" srcId="{1892F5E9-3CA1-41A6-9E24-A2F77F294EF2}" destId="{07D98784-722F-4194-9CEC-FA2CC584BD04}" srcOrd="13" destOrd="0" presId="urn:microsoft.com/office/officeart/2005/8/layout/default#2"/>
    <dgm:cxn modelId="{5D766E70-9FB0-451F-A7B0-75C87DD46E74}" type="presParOf" srcId="{1892F5E9-3CA1-41A6-9E24-A2F77F294EF2}" destId="{138FB628-3B41-4C9B-9193-CC103DD0DDEC}" srcOrd="14" destOrd="0" presId="urn:microsoft.com/office/officeart/2005/8/layout/default#2"/>
    <dgm:cxn modelId="{D34F8079-9E22-420B-B649-DE57FEFF176D}" type="presParOf" srcId="{1892F5E9-3CA1-41A6-9E24-A2F77F294EF2}" destId="{73A8316E-5DA0-425A-B2DB-DDA4EC6B12DD}" srcOrd="15" destOrd="0" presId="urn:microsoft.com/office/officeart/2005/8/layout/default#2"/>
    <dgm:cxn modelId="{7B8AF384-46ED-4FE4-AF0D-DC970605AC25}" type="presParOf" srcId="{1892F5E9-3CA1-41A6-9E24-A2F77F294EF2}" destId="{7EAE14F9-0596-44DC-B0E2-9A8B1AF584A4}" srcOrd="16" destOrd="0" presId="urn:microsoft.com/office/officeart/2005/8/layout/default#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B2B4A-C838-46EB-9FC9-EE6EF070EFBF}" type="doc">
      <dgm:prSet loTypeId="urn:microsoft.com/office/officeart/2005/8/layout/arrow2" loCatId="process" qsTypeId="urn:microsoft.com/office/officeart/2005/8/quickstyle/simple1#3" qsCatId="simple" csTypeId="urn:microsoft.com/office/officeart/2005/8/colors/accent1_2#4" csCatId="accent1" phldr="0"/>
      <dgm:spPr/>
    </dgm:pt>
    <dgm:pt modelId="{E4911BDD-5467-4ADD-8AB8-A66B06D6AA1E}">
      <dgm:prSet phldrT="[Texto]" phldr="1"/>
      <dgm:spPr/>
      <dgm:t>
        <a:bodyPr/>
        <a:lstStyle/>
        <a:p>
          <a:endParaRPr lang="es-CR"/>
        </a:p>
      </dgm:t>
    </dgm:pt>
    <dgm:pt modelId="{9BA63F66-3FB5-4BEE-84F5-4FA66C0D8711}" type="parTrans" cxnId="{AC5FB660-B52B-46CA-97F1-349681429DB8}">
      <dgm:prSet/>
      <dgm:spPr/>
      <dgm:t>
        <a:bodyPr/>
        <a:lstStyle/>
        <a:p>
          <a:endParaRPr lang="es-CR"/>
        </a:p>
      </dgm:t>
    </dgm:pt>
    <dgm:pt modelId="{5680E2BE-CEF9-4A0D-83F2-F4D105FC4493}" type="sibTrans" cxnId="{AC5FB660-B52B-46CA-97F1-349681429DB8}">
      <dgm:prSet/>
      <dgm:spPr/>
      <dgm:t>
        <a:bodyPr/>
        <a:lstStyle/>
        <a:p>
          <a:endParaRPr lang="es-CR"/>
        </a:p>
      </dgm:t>
    </dgm:pt>
    <dgm:pt modelId="{EAA814C5-8C93-41E7-BDCF-2E907D7E08AF}">
      <dgm:prSet phldrT="[Texto]" phldr="1"/>
      <dgm:spPr/>
      <dgm:t>
        <a:bodyPr/>
        <a:lstStyle/>
        <a:p>
          <a:endParaRPr lang="es-CR"/>
        </a:p>
      </dgm:t>
    </dgm:pt>
    <dgm:pt modelId="{29B59E9B-4DF7-40B3-8A42-E35796795D7B}" type="parTrans" cxnId="{71A21E6E-18C6-470C-A5BB-BC3FC84CAD05}">
      <dgm:prSet/>
      <dgm:spPr/>
      <dgm:t>
        <a:bodyPr/>
        <a:lstStyle/>
        <a:p>
          <a:endParaRPr lang="es-CR"/>
        </a:p>
      </dgm:t>
    </dgm:pt>
    <dgm:pt modelId="{45C46966-80EA-4769-BCB3-2BFD13570EA0}" type="sibTrans" cxnId="{71A21E6E-18C6-470C-A5BB-BC3FC84CAD05}">
      <dgm:prSet/>
      <dgm:spPr/>
      <dgm:t>
        <a:bodyPr/>
        <a:lstStyle/>
        <a:p>
          <a:endParaRPr lang="es-CR"/>
        </a:p>
      </dgm:t>
    </dgm:pt>
    <dgm:pt modelId="{F18B35C3-8700-43ED-B391-B628322B33D0}">
      <dgm:prSet phldrT="[Texto]" phldr="1"/>
      <dgm:spPr/>
      <dgm:t>
        <a:bodyPr/>
        <a:lstStyle/>
        <a:p>
          <a:endParaRPr lang="es-CR"/>
        </a:p>
      </dgm:t>
    </dgm:pt>
    <dgm:pt modelId="{5217C441-D5CB-472B-9F9B-D8B0D9636CAD}" type="parTrans" cxnId="{BD06FDE6-A923-4D0F-932D-4BB632E11D00}">
      <dgm:prSet/>
      <dgm:spPr/>
      <dgm:t>
        <a:bodyPr/>
        <a:lstStyle/>
        <a:p>
          <a:endParaRPr lang="es-CR"/>
        </a:p>
      </dgm:t>
    </dgm:pt>
    <dgm:pt modelId="{42378684-AE7A-42FB-9800-F7147E7AD955}" type="sibTrans" cxnId="{BD06FDE6-A923-4D0F-932D-4BB632E11D00}">
      <dgm:prSet/>
      <dgm:spPr/>
      <dgm:t>
        <a:bodyPr/>
        <a:lstStyle/>
        <a:p>
          <a:endParaRPr lang="es-CR"/>
        </a:p>
      </dgm:t>
    </dgm:pt>
    <dgm:pt modelId="{D1001279-6D99-4D1D-BABA-1F9215D4BB0B}" type="pres">
      <dgm:prSet presAssocID="{602B2B4A-C838-46EB-9FC9-EE6EF070EFBF}" presName="arrowDiagram" presStyleCnt="0">
        <dgm:presLayoutVars>
          <dgm:chMax val="5"/>
          <dgm:dir/>
          <dgm:resizeHandles val="exact"/>
        </dgm:presLayoutVars>
      </dgm:prSet>
      <dgm:spPr/>
    </dgm:pt>
    <dgm:pt modelId="{C9500010-F8CC-4614-9D58-91CD002A8E9C}" type="pres">
      <dgm:prSet presAssocID="{602B2B4A-C838-46EB-9FC9-EE6EF070EFBF}" presName="arrow" presStyleLbl="bgShp" presStyleIdx="0" presStyleCnt="1" custLinFactNeighborX="-16096" custLinFactNeighborY="-632"/>
      <dgm:spPr/>
    </dgm:pt>
    <dgm:pt modelId="{FD1FF56F-3458-4E0D-94A2-0BD6C59A42F7}" type="pres">
      <dgm:prSet presAssocID="{602B2B4A-C838-46EB-9FC9-EE6EF070EFBF}" presName="arrowDiagram3" presStyleCnt="0"/>
      <dgm:spPr/>
    </dgm:pt>
    <dgm:pt modelId="{8FEA98D7-3158-4E1B-B36E-E038D11D2C53}" type="pres">
      <dgm:prSet presAssocID="{E4911BDD-5467-4ADD-8AB8-A66B06D6AA1E}" presName="bullet3a" presStyleLbl="node1" presStyleIdx="0" presStyleCnt="3"/>
      <dgm:spPr/>
    </dgm:pt>
    <dgm:pt modelId="{DD139A1D-5380-47FB-A0E6-4CFBB23E5713}" type="pres">
      <dgm:prSet presAssocID="{E4911BDD-5467-4ADD-8AB8-A66B06D6AA1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210F8A-F6E1-41E1-B6F4-1587C0AE2988}" type="pres">
      <dgm:prSet presAssocID="{EAA814C5-8C93-41E7-BDCF-2E907D7E08AF}" presName="bullet3b" presStyleLbl="node1" presStyleIdx="1" presStyleCnt="3"/>
      <dgm:spPr/>
    </dgm:pt>
    <dgm:pt modelId="{1F0458B2-0EE0-430A-9F21-E4BF98900E38}" type="pres">
      <dgm:prSet presAssocID="{EAA814C5-8C93-41E7-BDCF-2E907D7E08A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4321A-167E-4711-99E0-673DD430C9E4}" type="pres">
      <dgm:prSet presAssocID="{F18B35C3-8700-43ED-B391-B628322B33D0}" presName="bullet3c" presStyleLbl="node1" presStyleIdx="2" presStyleCnt="3"/>
      <dgm:spPr/>
    </dgm:pt>
    <dgm:pt modelId="{4B6A4743-6771-4E01-816C-A7D4098FAC8E}" type="pres">
      <dgm:prSet presAssocID="{F18B35C3-8700-43ED-B391-B628322B33D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5FB660-B52B-46CA-97F1-349681429DB8}" srcId="{602B2B4A-C838-46EB-9FC9-EE6EF070EFBF}" destId="{E4911BDD-5467-4ADD-8AB8-A66B06D6AA1E}" srcOrd="0" destOrd="0" parTransId="{9BA63F66-3FB5-4BEE-84F5-4FA66C0D8711}" sibTransId="{5680E2BE-CEF9-4A0D-83F2-F4D105FC4493}"/>
    <dgm:cxn modelId="{BD06FDE6-A923-4D0F-932D-4BB632E11D00}" srcId="{602B2B4A-C838-46EB-9FC9-EE6EF070EFBF}" destId="{F18B35C3-8700-43ED-B391-B628322B33D0}" srcOrd="2" destOrd="0" parTransId="{5217C441-D5CB-472B-9F9B-D8B0D9636CAD}" sibTransId="{42378684-AE7A-42FB-9800-F7147E7AD955}"/>
    <dgm:cxn modelId="{5057CD7F-3D73-490B-BA28-43FB406FA523}" type="presOf" srcId="{EAA814C5-8C93-41E7-BDCF-2E907D7E08AF}" destId="{1F0458B2-0EE0-430A-9F21-E4BF98900E38}" srcOrd="0" destOrd="0" presId="urn:microsoft.com/office/officeart/2005/8/layout/arrow2"/>
    <dgm:cxn modelId="{97ACF11D-D400-4524-89D0-748C3CE0C924}" type="presOf" srcId="{602B2B4A-C838-46EB-9FC9-EE6EF070EFBF}" destId="{D1001279-6D99-4D1D-BABA-1F9215D4BB0B}" srcOrd="0" destOrd="0" presId="urn:microsoft.com/office/officeart/2005/8/layout/arrow2"/>
    <dgm:cxn modelId="{83EECFF7-5F9F-48C7-9437-B93F0E307759}" type="presOf" srcId="{F18B35C3-8700-43ED-B391-B628322B33D0}" destId="{4B6A4743-6771-4E01-816C-A7D4098FAC8E}" srcOrd="0" destOrd="0" presId="urn:microsoft.com/office/officeart/2005/8/layout/arrow2"/>
    <dgm:cxn modelId="{71A21E6E-18C6-470C-A5BB-BC3FC84CAD05}" srcId="{602B2B4A-C838-46EB-9FC9-EE6EF070EFBF}" destId="{EAA814C5-8C93-41E7-BDCF-2E907D7E08AF}" srcOrd="1" destOrd="0" parTransId="{29B59E9B-4DF7-40B3-8A42-E35796795D7B}" sibTransId="{45C46966-80EA-4769-BCB3-2BFD13570EA0}"/>
    <dgm:cxn modelId="{258FB098-D568-41A0-9BB1-1552CD208B54}" type="presOf" srcId="{E4911BDD-5467-4ADD-8AB8-A66B06D6AA1E}" destId="{DD139A1D-5380-47FB-A0E6-4CFBB23E5713}" srcOrd="0" destOrd="0" presId="urn:microsoft.com/office/officeart/2005/8/layout/arrow2"/>
    <dgm:cxn modelId="{1798C84D-57CF-47AC-AB62-BF1952A0CAFF}" type="presParOf" srcId="{D1001279-6D99-4D1D-BABA-1F9215D4BB0B}" destId="{C9500010-F8CC-4614-9D58-91CD002A8E9C}" srcOrd="0" destOrd="0" presId="urn:microsoft.com/office/officeart/2005/8/layout/arrow2"/>
    <dgm:cxn modelId="{B047703F-2F1C-4666-AE02-98C3BEE29ADD}" type="presParOf" srcId="{D1001279-6D99-4D1D-BABA-1F9215D4BB0B}" destId="{FD1FF56F-3458-4E0D-94A2-0BD6C59A42F7}" srcOrd="1" destOrd="0" presId="urn:microsoft.com/office/officeart/2005/8/layout/arrow2"/>
    <dgm:cxn modelId="{20C95279-88C7-4757-96E2-8C74FFDA5D37}" type="presParOf" srcId="{FD1FF56F-3458-4E0D-94A2-0BD6C59A42F7}" destId="{8FEA98D7-3158-4E1B-B36E-E038D11D2C53}" srcOrd="0" destOrd="0" presId="urn:microsoft.com/office/officeart/2005/8/layout/arrow2"/>
    <dgm:cxn modelId="{232467E8-68D9-4EE3-81CD-CB41CBA92E15}" type="presParOf" srcId="{FD1FF56F-3458-4E0D-94A2-0BD6C59A42F7}" destId="{DD139A1D-5380-47FB-A0E6-4CFBB23E5713}" srcOrd="1" destOrd="0" presId="urn:microsoft.com/office/officeart/2005/8/layout/arrow2"/>
    <dgm:cxn modelId="{F4BC78C8-D34B-4A5B-8B26-AA2A72182A14}" type="presParOf" srcId="{FD1FF56F-3458-4E0D-94A2-0BD6C59A42F7}" destId="{0F210F8A-F6E1-41E1-B6F4-1587C0AE2988}" srcOrd="2" destOrd="0" presId="urn:microsoft.com/office/officeart/2005/8/layout/arrow2"/>
    <dgm:cxn modelId="{0D7EDCEE-E863-4EBE-905E-337FCDE007E3}" type="presParOf" srcId="{FD1FF56F-3458-4E0D-94A2-0BD6C59A42F7}" destId="{1F0458B2-0EE0-430A-9F21-E4BF98900E38}" srcOrd="3" destOrd="0" presId="urn:microsoft.com/office/officeart/2005/8/layout/arrow2"/>
    <dgm:cxn modelId="{FAAE7009-7C21-4AF4-ADC4-9A3E15D53E5B}" type="presParOf" srcId="{FD1FF56F-3458-4E0D-94A2-0BD6C59A42F7}" destId="{8D84321A-167E-4711-99E0-673DD430C9E4}" srcOrd="4" destOrd="0" presId="urn:microsoft.com/office/officeart/2005/8/layout/arrow2"/>
    <dgm:cxn modelId="{31EB771F-2767-4749-BBC8-C574B49EBED5}" type="presParOf" srcId="{FD1FF56F-3458-4E0D-94A2-0BD6C59A42F7}" destId="{4B6A4743-6771-4E01-816C-A7D4098FAC8E}" srcOrd="5" destOrd="0" presId="urn:microsoft.com/office/officeart/2005/8/layout/arrow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B59100-64E1-4E01-9F56-D0192899C8D9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654CEC-A76C-4B80-B250-7688C7F92C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8188E-CB62-4EF8-9A6B-11E473C48B9E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75242-A876-4DE0-B85D-0CC80061A90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5C39C-9470-444E-8D88-9A970B3C6EB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0ADED-DFFF-4350-8C84-3CAA86780426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54" tIns="46127" rIns="92254" bIns="46127" anchor="b"/>
          <a:lstStyle/>
          <a:p>
            <a:pPr algn="r" defTabSz="919163"/>
            <a:fld id="{24B661D0-28B5-4606-B4F8-6C68366EB3E9}" type="slidenum">
              <a:rPr lang="es-ES_tradnl" sz="1300">
                <a:latin typeface="Times New Roman" pitchFamily="18" charset="0"/>
              </a:rPr>
              <a:pPr algn="r" defTabSz="919163"/>
              <a:t>18</a:t>
            </a:fld>
            <a:endParaRPr lang="es-ES_tradnl" sz="1300"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8813"/>
          </a:xfrm>
          <a:noFill/>
          <a:ln/>
        </p:spPr>
        <p:txBody>
          <a:bodyPr lIns="97972" tIns="50617" rIns="97972" bIns="50617"/>
          <a:lstStyle/>
          <a:p>
            <a:pPr defTabSz="946150" eaLnBrk="1" hangingPunct="1"/>
            <a:endParaRPr lang="es-ES" smtClean="0"/>
          </a:p>
        </p:txBody>
      </p:sp>
      <p:sp>
        <p:nvSpPr>
          <p:cNvPr id="389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5063" cy="3709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4538"/>
            <a:ext cx="4964113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3288"/>
            <a:ext cx="5435600" cy="4468812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1C590-7E1E-4555-8F4D-C8F954CE7457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5522E-2F11-4587-B208-4128D80F707F}" type="slidenum">
              <a:rPr lang="es-ES" smtClean="0"/>
              <a:pPr/>
              <a:t>31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1DC7-68E6-407A-BE2C-6670D009BF5D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D787-E9D3-45AA-B1F1-B15B63CCC8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1284-E4C9-4FA9-A937-A4F633838B4B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6461-52F3-4487-AF07-2C5BB139A9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6CE4-D923-4EEA-9275-70B6731F7E36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751E-A1E3-4486-AFE2-39268CE9BB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6A51-3462-426A-8226-195967A3CBB0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FD9D-2706-40A3-8D95-B450B2B194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82B2-A5BF-43D5-A34C-236AFB7CCCC0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00D5-2533-43CB-A95E-176004D601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6669-FEB8-4ADE-9321-14C659BC8A17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7BA8-C65F-4C99-A4FA-FABB1C616B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4569-20B6-4D3F-8D34-111470F685B7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A2DB-0211-4DD2-BAF4-9A0494B2AB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8B23-D123-4A8B-B922-CB4BAD436FAA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B936-32E3-4CCF-9B5C-0E7D12F511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CA31-C805-4E63-842D-8237FC8162DA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4E43-1BD0-41B5-A12C-85CF0314C6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274F-84DE-4297-A750-E599596DED4A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407A-4FDA-4CC7-9B93-823D45E1EF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8017-FFCA-4D82-ADFC-3B9480895791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73C3-BEC5-4A2C-9F8D-E94BAC4F3D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78E93-5D5D-4C88-A661-40EE11D5A8DD}" type="datetimeFigureOut">
              <a:rPr lang="es-ES"/>
              <a:pPr>
                <a:defRPr/>
              </a:pPr>
              <a:t>28/06/2011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CD2B9A-71B6-4FCE-B68F-848BA22DFB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5254625" y="5445125"/>
            <a:ext cx="3106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Jeannette Solano García</a:t>
            </a:r>
          </a:p>
          <a:p>
            <a:r>
              <a:rPr lang="en-US" sz="1200">
                <a:latin typeface="Calibri" pitchFamily="34" charset="0"/>
              </a:rPr>
              <a:t>Dirección General de Administración de Bienes</a:t>
            </a:r>
          </a:p>
          <a:p>
            <a:r>
              <a:rPr lang="en-US" sz="1200">
                <a:latin typeface="Calibri" pitchFamily="34" charset="0"/>
              </a:rPr>
              <a:t>Y  Contratación Administrativa</a:t>
            </a:r>
          </a:p>
          <a:p>
            <a:r>
              <a:rPr lang="en-US" sz="1200">
                <a:latin typeface="Calibri" pitchFamily="34" charset="0"/>
              </a:rPr>
              <a:t>Ministerio de Hacienda – Costa 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500441"/>
            <a:ext cx="8001055" cy="2800767"/>
          </a:xfrm>
          <a:prstGeom prst="rect">
            <a:avLst/>
          </a:prstGeom>
          <a:ln w="12700">
            <a:solidFill>
              <a:srgbClr val="4BA2C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rgbClr val="0070C0"/>
                </a:solidFill>
                <a:latin typeface="Calibri" pitchFamily="34" charset="0"/>
              </a:rPr>
              <a:t>Reformas en Compras Públicas y el Rol de los Sistemas Electrónicos</a:t>
            </a:r>
          </a:p>
          <a:p>
            <a:pPr algn="ctr">
              <a:defRPr/>
            </a:pPr>
            <a:endParaRPr lang="es-ES" sz="4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rma dig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30505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1476375" y="1296988"/>
            <a:ext cx="985838" cy="752475"/>
          </a:xfrm>
          <a:prstGeom prst="flowChartMagneticDisk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Tributario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2052638" y="431800"/>
            <a:ext cx="1008062" cy="681038"/>
          </a:xfrm>
          <a:prstGeom prst="flowChartMagneticDisk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T.S.E.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779838" y="0"/>
            <a:ext cx="935037" cy="754063"/>
          </a:xfrm>
          <a:prstGeom prst="flowChartMagneticDisk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Registro 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Mercantil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64163" y="73025"/>
            <a:ext cx="1008062" cy="823913"/>
          </a:xfrm>
          <a:prstGeom prst="flowChartMagneticDisk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Seguridad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Social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6445250" y="720725"/>
            <a:ext cx="936625" cy="754063"/>
          </a:xfrm>
          <a:prstGeom prst="flowChartMagneticDisk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SINPE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987675" y="2089150"/>
            <a:ext cx="3097213" cy="10795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REGISTRO ELECTRÓNICO DE 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PROVEEDORES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2555875" y="1728788"/>
            <a:ext cx="7207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3060700" y="865188"/>
            <a:ext cx="86360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4356100" y="792163"/>
            <a:ext cx="1588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4787900" y="865188"/>
            <a:ext cx="792163" cy="1222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5653088" y="13684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2124075" y="3673475"/>
            <a:ext cx="1152525" cy="754063"/>
          </a:xfrm>
          <a:prstGeom prst="flowChartDocumen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Unidades de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Registro</a:t>
            </a: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3924300" y="3744913"/>
            <a:ext cx="1152525" cy="754062"/>
          </a:xfrm>
          <a:prstGeom prst="flowChartDocumen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Unidades de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Registro</a:t>
            </a: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5653088" y="3744913"/>
            <a:ext cx="1152525" cy="754062"/>
          </a:xfrm>
          <a:prstGeom prst="flowChartDocumen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Unidades de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Registro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2844800" y="3168650"/>
            <a:ext cx="57467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4572000" y="3168650"/>
            <a:ext cx="15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5580063" y="3168650"/>
            <a:ext cx="5048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484438" y="4752975"/>
            <a:ext cx="4032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R" sz="1400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2555875" y="4797425"/>
            <a:ext cx="4103688" cy="16557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Expediente Digital</a:t>
            </a:r>
          </a:p>
          <a:p>
            <a:pPr algn="ctr">
              <a:defRPr/>
            </a:pPr>
            <a:endParaRPr lang="es-ES" sz="14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Datos Generales del Proveedor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Ficha Legal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Giro Comercial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Capacidad Técnica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Capacidad Financiera</a:t>
            </a:r>
          </a:p>
          <a:p>
            <a:pPr algn="ctr"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Sanciones Inhabilitación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1547813" y="2881313"/>
            <a:ext cx="143986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7380288" y="4897438"/>
            <a:ext cx="865187" cy="792162"/>
          </a:xfrm>
          <a:custGeom>
            <a:avLst/>
            <a:gdLst>
              <a:gd name="T0" fmla="*/ 693987711 w 21600"/>
              <a:gd name="T1" fmla="*/ 0 h 21600"/>
              <a:gd name="T2" fmla="*/ 173512469 w 21600"/>
              <a:gd name="T3" fmla="*/ 532726552 h 21600"/>
              <a:gd name="T4" fmla="*/ 693987711 w 21600"/>
              <a:gd name="T5" fmla="*/ 266364009 h 21600"/>
              <a:gd name="T6" fmla="*/ 1561617750 w 21600"/>
              <a:gd name="T7" fmla="*/ 532726552 h 21600"/>
              <a:gd name="T8" fmla="*/ 1214592331 w 21600"/>
              <a:gd name="T9" fmla="*/ 799089021 h 21600"/>
              <a:gd name="T10" fmla="*/ 867565950 w 21600"/>
              <a:gd name="T11" fmla="*/ 5327265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7404100" y="5545138"/>
            <a:ext cx="1239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Rotación </a:t>
            </a:r>
          </a:p>
          <a:p>
            <a:pPr>
              <a:defRPr/>
            </a:pPr>
            <a:endParaRPr lang="es-ES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Calificación</a:t>
            </a: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auto">
          <a:xfrm>
            <a:off x="6804025" y="1584325"/>
            <a:ext cx="936625" cy="754063"/>
          </a:xfrm>
          <a:prstGeom prst="flowChartMagneticDisk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REGISTRO</a:t>
            </a:r>
          </a:p>
          <a:p>
            <a:pPr algn="ctr">
              <a:defRPr/>
            </a:pPr>
            <a:r>
              <a:rPr lang="es-E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PYMES</a:t>
            </a:r>
          </a:p>
          <a:p>
            <a:pPr algn="ctr">
              <a:defRPr/>
            </a:pPr>
            <a:r>
              <a:rPr lang="es-E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MEIC</a:t>
            </a: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6084888" y="1873250"/>
            <a:ext cx="719137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smtClean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913"/>
            <a:ext cx="9144000" cy="66690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smtClean="0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88913"/>
            <a:ext cx="8640762" cy="64087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smtClean="0"/>
          </a:p>
        </p:txBody>
      </p:sp>
      <p:pic>
        <p:nvPicPr>
          <p:cNvPr id="4" name="Picture 1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1628775"/>
            <a:ext cx="8064500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smtClean="0"/>
          </a:p>
        </p:txBody>
      </p:sp>
      <p:pic>
        <p:nvPicPr>
          <p:cNvPr id="4" name="Picture 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3375"/>
            <a:ext cx="9144000" cy="6524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2"/>
                </a:solidFill>
              </a:rPr>
              <a:t>Caracter</a:t>
            </a:r>
            <a:r>
              <a:rPr lang="es-US" sz="3200" b="1" smtClean="0">
                <a:solidFill>
                  <a:schemeClr val="tx2"/>
                </a:solidFill>
              </a:rPr>
              <a:t>ísticas Principales</a:t>
            </a:r>
            <a:endParaRPr lang="en-US" sz="3200" b="1" smtClean="0">
              <a:solidFill>
                <a:schemeClr val="tx2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138987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Sistema desarrollado a la medida de las necesidades del país.</a:t>
            </a:r>
          </a:p>
          <a:p>
            <a:pPr eaLnBrk="1" hangingPunct="1">
              <a:lnSpc>
                <a:spcPct val="80000"/>
              </a:lnSpc>
            </a:pPr>
            <a:endParaRPr lang="es-E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Intercambio de experiencias con otros países de la región (México,  Chile, Brasil, entre otros)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Administrado por el Ministerio de Hacienda,  desarrollado por una empresa tecnol</a:t>
            </a:r>
            <a:r>
              <a:rPr lang="es-US" sz="2000" smtClean="0">
                <a:latin typeface="Arial" charset="0"/>
                <a:cs typeface="Arial" charset="0"/>
              </a:rPr>
              <a:t>ogía</a:t>
            </a:r>
            <a:r>
              <a:rPr lang="es-ES" sz="2000" smtClean="0">
                <a:latin typeface="Arial" charset="0"/>
                <a:cs typeface="Arial" charset="0"/>
              </a:rPr>
              <a:t> nacional.</a:t>
            </a:r>
          </a:p>
          <a:p>
            <a:pPr eaLnBrk="1" hangingPunct="1">
              <a:lnSpc>
                <a:spcPct val="80000"/>
              </a:lnSpc>
            </a:pPr>
            <a:endParaRPr lang="es-E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Ministerio administra el sistema y mantiene propiedad del sistema y de los datos.</a:t>
            </a:r>
          </a:p>
          <a:p>
            <a:pPr eaLnBrk="1" hangingPunct="1">
              <a:lnSpc>
                <a:spcPct val="80000"/>
              </a:lnSpc>
            </a:pPr>
            <a:endParaRPr lang="es-E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Seguridad basado en firma digital y PKI </a:t>
            </a:r>
          </a:p>
          <a:p>
            <a:pPr eaLnBrk="1" hangingPunct="1">
              <a:lnSpc>
                <a:spcPct val="80000"/>
              </a:lnSpc>
            </a:pPr>
            <a:endParaRPr lang="es-E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Costo de inversión inicial  $ 2 millones (software-hardware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Costo en mantenimiento anual aproximadamente  $500.000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s-US" sz="3200" b="1" smtClean="0">
                <a:solidFill>
                  <a:schemeClr val="tx2"/>
                </a:solidFill>
              </a:rPr>
              <a:t>Algunos Beneficios Obtenidos</a:t>
            </a:r>
            <a:endParaRPr lang="en-US" sz="3200" b="1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7138988" cy="39893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</a:rPr>
              <a:t>Aumento en la transparencia - toda la información desde inicio hasta finiquito de los procedimientos de contratación a disposición en forma gratuita</a:t>
            </a:r>
          </a:p>
          <a:p>
            <a:pPr algn="just" eaLnBrk="1" hangingPunct="1">
              <a:lnSpc>
                <a:spcPct val="80000"/>
              </a:lnSpc>
            </a:pPr>
            <a:endParaRPr lang="es-ES" sz="200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</a:rPr>
              <a:t>Reducción en precios,  aproximadamente  5%. </a:t>
            </a:r>
          </a:p>
          <a:p>
            <a:pPr algn="just" eaLnBrk="1" hangingPunct="1">
              <a:lnSpc>
                <a:spcPct val="80000"/>
              </a:lnSpc>
            </a:pPr>
            <a:endParaRPr lang="es-ES" sz="200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</a:rPr>
              <a:t>Pago electrónico a proveedores en 30 días a través del Sistema Integrado de la Administración financiera</a:t>
            </a:r>
          </a:p>
          <a:p>
            <a:pPr algn="just" eaLnBrk="1" hangingPunct="1">
              <a:lnSpc>
                <a:spcPct val="80000"/>
              </a:lnSpc>
            </a:pPr>
            <a:endParaRPr lang="es-ES" sz="200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</a:rPr>
              <a:t>Todos los proveedores reciben la información en línea.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s-ES" sz="200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</a:rPr>
              <a:t>Aumento en la participación de los proveedores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7848600" cy="3886200"/>
          </a:xfrm>
        </p:spPr>
        <p:txBody>
          <a:bodyPr/>
          <a:lstStyle/>
          <a:p>
            <a:pPr algn="just">
              <a:buFontTx/>
              <a:buChar char="•"/>
            </a:pPr>
            <a:endParaRPr lang="es-ES" sz="2000" smtClean="0"/>
          </a:p>
          <a:p>
            <a:pPr algn="just">
              <a:buFontTx/>
              <a:buChar char="•"/>
            </a:pPr>
            <a:r>
              <a:rPr lang="es-ES" sz="2000" smtClean="0"/>
              <a:t>El Gobierno, implementa políticas con visión corporativa de Estado con el fin  de obtener economías, principalmente a través de </a:t>
            </a:r>
            <a:r>
              <a:rPr lang="es-ES" sz="1800" smtClean="0"/>
              <a:t>convenios</a:t>
            </a:r>
            <a:r>
              <a:rPr lang="es-ES" sz="2000" smtClean="0"/>
              <a:t> marco, subasta a la baja, entre otros,  orientando las compras en áreas de interés estratégico.</a:t>
            </a:r>
          </a:p>
          <a:p>
            <a:pPr algn="just"/>
            <a:endParaRPr lang="es-ES" sz="2000" smtClean="0"/>
          </a:p>
          <a:p>
            <a:pPr algn="just">
              <a:buFontTx/>
              <a:buChar char="•"/>
            </a:pPr>
            <a:r>
              <a:rPr lang="es-ES" sz="2000" smtClean="0"/>
              <a:t>Introduce una gestión de contratación corporativa a nivel de Estado, que preserva autonomía y descentralización, pero maximiza economías. </a:t>
            </a:r>
          </a:p>
          <a:p>
            <a:pPr algn="just">
              <a:buFontTx/>
              <a:buChar char="•"/>
            </a:pPr>
            <a:endParaRPr lang="es-ES" sz="2000" smtClean="0"/>
          </a:p>
          <a:p>
            <a:pPr algn="just">
              <a:buFontTx/>
              <a:buChar char="•"/>
            </a:pPr>
            <a:r>
              <a:rPr lang="es-ES" sz="2000" smtClean="0"/>
              <a:t>Se crea un supermercado   virtual  para generar  ahorros  en  tiempo,  precios  y eficiencia en las transacciones.</a:t>
            </a:r>
            <a:endParaRPr lang="es-ES" sz="2400" smtClean="0"/>
          </a:p>
        </p:txBody>
      </p:sp>
      <p:sp>
        <p:nvSpPr>
          <p:cNvPr id="19459" name="5 CuadroTexto"/>
          <p:cNvSpPr txBox="1">
            <a:spLocks noChangeArrowheads="1"/>
          </p:cNvSpPr>
          <p:nvPr/>
        </p:nvSpPr>
        <p:spPr bwMode="auto">
          <a:xfrm>
            <a:off x="457200" y="685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CR" sz="2400"/>
          </a:p>
          <a:p>
            <a:pPr algn="ctr"/>
            <a:r>
              <a:rPr lang="es-CR" sz="2400"/>
              <a:t>COMPRAS CONSOLIDADAS -  BIENES USO COMUN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138"/>
          <p:cNvSpPr>
            <a:spLocks noChangeArrowheads="1"/>
          </p:cNvSpPr>
          <p:nvPr/>
        </p:nvSpPr>
        <p:spPr bwMode="auto">
          <a:xfrm>
            <a:off x="4638675" y="3141663"/>
            <a:ext cx="519113" cy="561975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483" name="Oval 1137"/>
          <p:cNvSpPr>
            <a:spLocks noChangeArrowheads="1"/>
          </p:cNvSpPr>
          <p:nvPr/>
        </p:nvSpPr>
        <p:spPr bwMode="auto">
          <a:xfrm>
            <a:off x="3840163" y="3717925"/>
            <a:ext cx="520700" cy="561975"/>
          </a:xfrm>
          <a:prstGeom prst="ellipse">
            <a:avLst/>
          </a:prstGeom>
          <a:solidFill>
            <a:srgbClr val="6666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484" name="Arc 1029"/>
          <p:cNvSpPr>
            <a:spLocks/>
          </p:cNvSpPr>
          <p:nvPr/>
        </p:nvSpPr>
        <p:spPr bwMode="auto">
          <a:xfrm>
            <a:off x="2573338" y="2378075"/>
            <a:ext cx="2730500" cy="2922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4" y="0"/>
                  <a:pt x="21593" y="9663"/>
                  <a:pt x="21599" y="21588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4" y="0"/>
                  <a:pt x="21593" y="9663"/>
                  <a:pt x="21599" y="21588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5" name="Arc 1032"/>
          <p:cNvSpPr>
            <a:spLocks/>
          </p:cNvSpPr>
          <p:nvPr/>
        </p:nvSpPr>
        <p:spPr bwMode="auto">
          <a:xfrm>
            <a:off x="4140200" y="1196975"/>
            <a:ext cx="3259138" cy="39909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6" name="Oval 1112"/>
          <p:cNvSpPr>
            <a:spLocks noChangeArrowheads="1"/>
          </p:cNvSpPr>
          <p:nvPr/>
        </p:nvSpPr>
        <p:spPr bwMode="auto">
          <a:xfrm>
            <a:off x="2446338" y="2852738"/>
            <a:ext cx="1196975" cy="12255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487" name="Oval 1109"/>
          <p:cNvSpPr>
            <a:spLocks noChangeArrowheads="1"/>
          </p:cNvSpPr>
          <p:nvPr/>
        </p:nvSpPr>
        <p:spPr bwMode="auto">
          <a:xfrm>
            <a:off x="3197225" y="1512888"/>
            <a:ext cx="1130300" cy="1106487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488" name="Oval 1114"/>
          <p:cNvSpPr>
            <a:spLocks noChangeArrowheads="1"/>
          </p:cNvSpPr>
          <p:nvPr/>
        </p:nvSpPr>
        <p:spPr bwMode="auto">
          <a:xfrm>
            <a:off x="6819900" y="4351338"/>
            <a:ext cx="811213" cy="8366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489" name="Line 1103"/>
          <p:cNvSpPr>
            <a:spLocks noChangeShapeType="1"/>
          </p:cNvSpPr>
          <p:nvPr/>
        </p:nvSpPr>
        <p:spPr bwMode="auto">
          <a:xfrm>
            <a:off x="982663" y="4365625"/>
            <a:ext cx="17287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4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41350" y="381000"/>
            <a:ext cx="8502650" cy="633413"/>
          </a:xfrm>
        </p:spPr>
        <p:txBody>
          <a:bodyPr lIns="92075" tIns="46038" rIns="92075" bIns="46038" anchor="t"/>
          <a:lstStyle/>
          <a:p>
            <a:pPr eaLnBrk="1" hangingPunct="1"/>
            <a:r>
              <a:rPr lang="de-DE" sz="2400" b="1" i="1" smtClean="0">
                <a:solidFill>
                  <a:srgbClr val="0000FF"/>
                </a:solidFill>
              </a:rPr>
              <a:t>Programa de compras consolidadas de categorias comunes y altamente recurrentes para reducci</a:t>
            </a:r>
            <a:r>
              <a:rPr lang="de-DE" sz="2400" b="1" i="1" smtClean="0">
                <a:solidFill>
                  <a:srgbClr val="0000FF"/>
                </a:solidFill>
                <a:latin typeface="Arial" charset="0"/>
              </a:rPr>
              <a:t>ó</a:t>
            </a:r>
            <a:r>
              <a:rPr lang="de-DE" sz="2400" b="1" i="1" smtClean="0">
                <a:solidFill>
                  <a:srgbClr val="0000FF"/>
                </a:solidFill>
              </a:rPr>
              <a:t>n de costos</a:t>
            </a:r>
          </a:p>
        </p:txBody>
      </p:sp>
      <p:sp>
        <p:nvSpPr>
          <p:cNvPr id="20491" name="Rectangle 1027"/>
          <p:cNvSpPr>
            <a:spLocks noChangeArrowheads="1"/>
          </p:cNvSpPr>
          <p:nvPr/>
        </p:nvSpPr>
        <p:spPr bwMode="auto">
          <a:xfrm>
            <a:off x="0" y="1341438"/>
            <a:ext cx="1063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 i="1"/>
              <a:t>Potencial </a:t>
            </a:r>
            <a:br>
              <a:rPr lang="de-DE" sz="1400" b="1" i="1"/>
            </a:br>
            <a:r>
              <a:rPr lang="de-DE" sz="1400" b="1" i="1"/>
              <a:t>de ahorro</a:t>
            </a:r>
          </a:p>
        </p:txBody>
      </p:sp>
      <p:sp>
        <p:nvSpPr>
          <p:cNvPr id="20492" name="Line 1033"/>
          <p:cNvSpPr>
            <a:spLocks noChangeShapeType="1"/>
          </p:cNvSpPr>
          <p:nvPr/>
        </p:nvSpPr>
        <p:spPr bwMode="auto">
          <a:xfrm flipV="1">
            <a:off x="952500" y="1700213"/>
            <a:ext cx="30163" cy="375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3" name="Line 1034"/>
          <p:cNvSpPr>
            <a:spLocks noChangeShapeType="1"/>
          </p:cNvSpPr>
          <p:nvPr/>
        </p:nvSpPr>
        <p:spPr bwMode="auto">
          <a:xfrm>
            <a:off x="954088" y="5465763"/>
            <a:ext cx="7916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4" name="Rectangle 1035"/>
          <p:cNvSpPr>
            <a:spLocks noChangeArrowheads="1"/>
          </p:cNvSpPr>
          <p:nvPr/>
        </p:nvSpPr>
        <p:spPr bwMode="auto">
          <a:xfrm>
            <a:off x="184150" y="200025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1" i="1"/>
              <a:t>Alto</a:t>
            </a:r>
          </a:p>
        </p:txBody>
      </p:sp>
      <p:sp>
        <p:nvSpPr>
          <p:cNvPr id="20495" name="Rectangle 1036"/>
          <p:cNvSpPr>
            <a:spLocks noChangeArrowheads="1"/>
          </p:cNvSpPr>
          <p:nvPr/>
        </p:nvSpPr>
        <p:spPr bwMode="auto">
          <a:xfrm>
            <a:off x="184150" y="51022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1" i="1"/>
              <a:t>Bajo</a:t>
            </a:r>
          </a:p>
        </p:txBody>
      </p:sp>
      <p:sp>
        <p:nvSpPr>
          <p:cNvPr id="20496" name="Rectangle 1037"/>
          <p:cNvSpPr>
            <a:spLocks noChangeArrowheads="1"/>
          </p:cNvSpPr>
          <p:nvPr/>
        </p:nvSpPr>
        <p:spPr bwMode="auto">
          <a:xfrm>
            <a:off x="765175" y="5481638"/>
            <a:ext cx="1277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b="1" i="1">
                <a:latin typeface="Times New Roman" pitchFamily="18" charset="0"/>
              </a:rPr>
              <a:t>Fácil</a:t>
            </a:r>
          </a:p>
        </p:txBody>
      </p:sp>
      <p:sp>
        <p:nvSpPr>
          <p:cNvPr id="20497" name="Rectangle 1038"/>
          <p:cNvSpPr>
            <a:spLocks noChangeArrowheads="1"/>
          </p:cNvSpPr>
          <p:nvPr/>
        </p:nvSpPr>
        <p:spPr bwMode="auto">
          <a:xfrm>
            <a:off x="7762875" y="5481638"/>
            <a:ext cx="96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b="1" i="1"/>
              <a:t>Difícil</a:t>
            </a:r>
          </a:p>
        </p:txBody>
      </p:sp>
      <p:sp>
        <p:nvSpPr>
          <p:cNvPr id="20498" name="Rectangle 1039"/>
          <p:cNvSpPr>
            <a:spLocks noChangeArrowheads="1"/>
          </p:cNvSpPr>
          <p:nvPr/>
        </p:nvSpPr>
        <p:spPr bwMode="auto">
          <a:xfrm>
            <a:off x="3419475" y="5516563"/>
            <a:ext cx="3201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 i="1"/>
              <a:t>Facilidad de implantación</a:t>
            </a:r>
          </a:p>
        </p:txBody>
      </p:sp>
      <p:sp>
        <p:nvSpPr>
          <p:cNvPr id="20499" name="Rectangle 1042"/>
          <p:cNvSpPr>
            <a:spLocks noChangeArrowheads="1"/>
          </p:cNvSpPr>
          <p:nvPr/>
        </p:nvSpPr>
        <p:spPr bwMode="auto">
          <a:xfrm>
            <a:off x="715963" y="5516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GT" sz="2400" b="1">
              <a:latin typeface="Times New Roman" pitchFamily="18" charset="0"/>
            </a:endParaRPr>
          </a:p>
        </p:txBody>
      </p:sp>
      <p:sp>
        <p:nvSpPr>
          <p:cNvPr id="20500" name="Oval 1083"/>
          <p:cNvSpPr>
            <a:spLocks noChangeArrowheads="1"/>
          </p:cNvSpPr>
          <p:nvPr/>
        </p:nvSpPr>
        <p:spPr bwMode="auto">
          <a:xfrm>
            <a:off x="1514475" y="3933825"/>
            <a:ext cx="730250" cy="6604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501" name="Rectangle 1094"/>
          <p:cNvSpPr>
            <a:spLocks noChangeArrowheads="1"/>
          </p:cNvSpPr>
          <p:nvPr/>
        </p:nvSpPr>
        <p:spPr bwMode="auto">
          <a:xfrm>
            <a:off x="1914525" y="2133600"/>
            <a:ext cx="995363" cy="3365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600" b="1" i="1"/>
              <a:t>1era. Ola</a:t>
            </a:r>
          </a:p>
        </p:txBody>
      </p:sp>
      <p:sp>
        <p:nvSpPr>
          <p:cNvPr id="20502" name="Text Box 1102"/>
          <p:cNvSpPr txBox="1">
            <a:spLocks noChangeArrowheads="1"/>
          </p:cNvSpPr>
          <p:nvPr/>
        </p:nvSpPr>
        <p:spPr bwMode="auto">
          <a:xfrm>
            <a:off x="1331913" y="3933825"/>
            <a:ext cx="1181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chemeClr val="bg1"/>
                </a:solidFill>
              </a:rPr>
              <a:t>Suministros</a:t>
            </a:r>
          </a:p>
          <a:p>
            <a:pPr algn="ctr"/>
            <a:r>
              <a:rPr lang="es-ES_tradnl" sz="1200" b="1" i="1">
                <a:solidFill>
                  <a:schemeClr val="bg1"/>
                </a:solidFill>
              </a:rPr>
              <a:t>de Oficina (Papel)</a:t>
            </a:r>
          </a:p>
        </p:txBody>
      </p:sp>
      <p:sp>
        <p:nvSpPr>
          <p:cNvPr id="20503" name="Text Box 1104"/>
          <p:cNvSpPr txBox="1">
            <a:spLocks noChangeArrowheads="1"/>
          </p:cNvSpPr>
          <p:nvPr/>
        </p:nvSpPr>
        <p:spPr bwMode="auto">
          <a:xfrm>
            <a:off x="309563" y="4178300"/>
            <a:ext cx="49847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" sz="1400" b="1">
                <a:latin typeface="Times New Roman" pitchFamily="18" charset="0"/>
              </a:rPr>
              <a:t>15%</a:t>
            </a:r>
          </a:p>
        </p:txBody>
      </p:sp>
      <p:sp>
        <p:nvSpPr>
          <p:cNvPr id="20504" name="Oval 1105"/>
          <p:cNvSpPr>
            <a:spLocks noChangeArrowheads="1"/>
          </p:cNvSpPr>
          <p:nvPr/>
        </p:nvSpPr>
        <p:spPr bwMode="auto">
          <a:xfrm>
            <a:off x="5280025" y="2852738"/>
            <a:ext cx="398463" cy="39846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505" name="Text Box 1099"/>
          <p:cNvSpPr txBox="1">
            <a:spLocks noChangeArrowheads="1"/>
          </p:cNvSpPr>
          <p:nvPr/>
        </p:nvSpPr>
        <p:spPr bwMode="auto">
          <a:xfrm>
            <a:off x="5038725" y="27813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rgbClr val="FFFF00"/>
                </a:solidFill>
              </a:rPr>
              <a:t>Impresión y</a:t>
            </a:r>
          </a:p>
          <a:p>
            <a:pPr algn="ctr"/>
            <a:r>
              <a:rPr lang="es-ES_tradnl" sz="1200" b="1" i="1">
                <a:solidFill>
                  <a:srgbClr val="FFFF00"/>
                </a:solidFill>
              </a:rPr>
              <a:t>Reproducción</a:t>
            </a:r>
          </a:p>
        </p:txBody>
      </p:sp>
      <p:sp>
        <p:nvSpPr>
          <p:cNvPr id="20506" name="Rectangle 1108"/>
          <p:cNvSpPr>
            <a:spLocks noChangeArrowheads="1"/>
          </p:cNvSpPr>
          <p:nvPr/>
        </p:nvSpPr>
        <p:spPr bwMode="auto">
          <a:xfrm>
            <a:off x="3906838" y="1268413"/>
            <a:ext cx="996950" cy="3365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600" b="1" i="1"/>
              <a:t>2a. Ola</a:t>
            </a:r>
          </a:p>
        </p:txBody>
      </p:sp>
      <p:sp>
        <p:nvSpPr>
          <p:cNvPr id="20507" name="Text Box 1110"/>
          <p:cNvSpPr txBox="1">
            <a:spLocks noChangeArrowheads="1"/>
          </p:cNvSpPr>
          <p:nvPr/>
        </p:nvSpPr>
        <p:spPr bwMode="auto">
          <a:xfrm>
            <a:off x="3059113" y="1628775"/>
            <a:ext cx="12954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chemeClr val="bg1"/>
                </a:solidFill>
              </a:rPr>
              <a:t>Servicios</a:t>
            </a:r>
          </a:p>
          <a:p>
            <a:pPr algn="ctr"/>
            <a:r>
              <a:rPr lang="es-ES_tradnl" sz="1200" b="1" i="1">
                <a:solidFill>
                  <a:schemeClr val="bg1"/>
                </a:solidFill>
              </a:rPr>
              <a:t>Generales</a:t>
            </a:r>
          </a:p>
          <a:p>
            <a:pPr algn="ctr"/>
            <a:r>
              <a:rPr lang="es-ES_tradnl" sz="1200" b="1" i="1">
                <a:solidFill>
                  <a:schemeClr val="bg1"/>
                </a:solidFill>
              </a:rPr>
              <a:t>(Limpieza y Seguridad)</a:t>
            </a:r>
          </a:p>
        </p:txBody>
      </p:sp>
      <p:sp>
        <p:nvSpPr>
          <p:cNvPr id="20508" name="Text Box 1113"/>
          <p:cNvSpPr txBox="1">
            <a:spLocks noChangeArrowheads="1"/>
          </p:cNvSpPr>
          <p:nvPr/>
        </p:nvSpPr>
        <p:spPr bwMode="auto">
          <a:xfrm>
            <a:off x="2411413" y="32845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chemeClr val="bg1"/>
                </a:solidFill>
              </a:rPr>
              <a:t>Equipo de</a:t>
            </a:r>
          </a:p>
          <a:p>
            <a:pPr algn="ctr"/>
            <a:r>
              <a:rPr lang="es-ES_tradnl" sz="1200" b="1" i="1">
                <a:solidFill>
                  <a:schemeClr val="bg1"/>
                </a:solidFill>
              </a:rPr>
              <a:t>Cómputo</a:t>
            </a:r>
          </a:p>
        </p:txBody>
      </p:sp>
      <p:sp>
        <p:nvSpPr>
          <p:cNvPr id="20509" name="Text Box 1115"/>
          <p:cNvSpPr txBox="1">
            <a:spLocks noChangeArrowheads="1"/>
          </p:cNvSpPr>
          <p:nvPr/>
        </p:nvSpPr>
        <p:spPr bwMode="auto">
          <a:xfrm>
            <a:off x="6600825" y="46243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chemeClr val="bg1"/>
                </a:solidFill>
              </a:rPr>
              <a:t>Alimentos</a:t>
            </a:r>
          </a:p>
        </p:txBody>
      </p:sp>
      <p:sp>
        <p:nvSpPr>
          <p:cNvPr id="20510" name="Text Box 1117"/>
          <p:cNvSpPr txBox="1">
            <a:spLocks noChangeArrowheads="1"/>
          </p:cNvSpPr>
          <p:nvPr/>
        </p:nvSpPr>
        <p:spPr bwMode="auto">
          <a:xfrm>
            <a:off x="3635375" y="3716338"/>
            <a:ext cx="1152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rgbClr val="FFFF00"/>
                </a:solidFill>
              </a:rPr>
              <a:t>Equipo de Transporte</a:t>
            </a:r>
          </a:p>
          <a:p>
            <a:pPr algn="ctr"/>
            <a:r>
              <a:rPr lang="es-ES_tradnl" sz="1200" b="1" i="1">
                <a:solidFill>
                  <a:srgbClr val="FFFF00"/>
                </a:solidFill>
              </a:rPr>
              <a:t>(Vehículos)</a:t>
            </a:r>
          </a:p>
        </p:txBody>
      </p:sp>
      <p:sp>
        <p:nvSpPr>
          <p:cNvPr id="20511" name="Oval 1126"/>
          <p:cNvSpPr>
            <a:spLocks noChangeArrowheads="1"/>
          </p:cNvSpPr>
          <p:nvPr/>
        </p:nvSpPr>
        <p:spPr bwMode="auto">
          <a:xfrm>
            <a:off x="7591425" y="4467225"/>
            <a:ext cx="1128713" cy="1106488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512" name="Text Box 1127"/>
          <p:cNvSpPr txBox="1">
            <a:spLocks noChangeArrowheads="1"/>
          </p:cNvSpPr>
          <p:nvPr/>
        </p:nvSpPr>
        <p:spPr bwMode="auto">
          <a:xfrm>
            <a:off x="7531100" y="47879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chemeClr val="bg1"/>
                </a:solidFill>
              </a:rPr>
              <a:t>Personal</a:t>
            </a:r>
          </a:p>
          <a:p>
            <a:pPr algn="ctr"/>
            <a:r>
              <a:rPr lang="es-ES_tradnl" sz="1200" b="1" i="1">
                <a:solidFill>
                  <a:schemeClr val="bg1"/>
                </a:solidFill>
              </a:rPr>
              <a:t>Temporal</a:t>
            </a:r>
          </a:p>
        </p:txBody>
      </p:sp>
      <p:sp>
        <p:nvSpPr>
          <p:cNvPr id="20513" name="Oval 1128"/>
          <p:cNvSpPr>
            <a:spLocks noChangeArrowheads="1"/>
          </p:cNvSpPr>
          <p:nvPr/>
        </p:nvSpPr>
        <p:spPr bwMode="auto">
          <a:xfrm>
            <a:off x="5529263" y="4394200"/>
            <a:ext cx="842962" cy="906463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514" name="Text Box 1129"/>
          <p:cNvSpPr txBox="1">
            <a:spLocks noChangeArrowheads="1"/>
          </p:cNvSpPr>
          <p:nvPr/>
        </p:nvSpPr>
        <p:spPr bwMode="auto">
          <a:xfrm>
            <a:off x="5292725" y="479742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chemeClr val="bg1"/>
                </a:solidFill>
              </a:rPr>
              <a:t>Viajes</a:t>
            </a:r>
          </a:p>
        </p:txBody>
      </p:sp>
      <p:sp>
        <p:nvSpPr>
          <p:cNvPr id="20515" name="Text Box 1131"/>
          <p:cNvSpPr txBox="1">
            <a:spLocks noChangeArrowheads="1"/>
          </p:cNvSpPr>
          <p:nvPr/>
        </p:nvSpPr>
        <p:spPr bwMode="auto">
          <a:xfrm>
            <a:off x="4238625" y="32845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rgbClr val="FFFF00"/>
                </a:solidFill>
              </a:rPr>
              <a:t>Publicidad</a:t>
            </a:r>
          </a:p>
        </p:txBody>
      </p:sp>
      <p:sp>
        <p:nvSpPr>
          <p:cNvPr id="20516" name="Oval 1134"/>
          <p:cNvSpPr>
            <a:spLocks noChangeArrowheads="1"/>
          </p:cNvSpPr>
          <p:nvPr/>
        </p:nvSpPr>
        <p:spPr bwMode="auto">
          <a:xfrm>
            <a:off x="6418263" y="4752975"/>
            <a:ext cx="520700" cy="561975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517" name="Text Box 1135"/>
          <p:cNvSpPr txBox="1">
            <a:spLocks noChangeArrowheads="1"/>
          </p:cNvSpPr>
          <p:nvPr/>
        </p:nvSpPr>
        <p:spPr bwMode="auto">
          <a:xfrm>
            <a:off x="6048375" y="488315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chemeClr val="bg1"/>
                </a:solidFill>
              </a:rPr>
              <a:t>Seguros</a:t>
            </a:r>
          </a:p>
        </p:txBody>
      </p:sp>
      <p:sp>
        <p:nvSpPr>
          <p:cNvPr id="20518" name="Oval 1136"/>
          <p:cNvSpPr>
            <a:spLocks noChangeArrowheads="1"/>
          </p:cNvSpPr>
          <p:nvPr/>
        </p:nvSpPr>
        <p:spPr bwMode="auto">
          <a:xfrm>
            <a:off x="6245225" y="3789363"/>
            <a:ext cx="520700" cy="56197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519" name="Text Box 1133"/>
          <p:cNvSpPr txBox="1">
            <a:spLocks noChangeArrowheads="1"/>
          </p:cNvSpPr>
          <p:nvPr/>
        </p:nvSpPr>
        <p:spPr bwMode="auto">
          <a:xfrm>
            <a:off x="6156325" y="3716338"/>
            <a:ext cx="8255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rgbClr val="FFFF00"/>
                </a:solidFill>
              </a:rPr>
              <a:t>Equipo de Oficina</a:t>
            </a:r>
          </a:p>
        </p:txBody>
      </p:sp>
      <p:sp>
        <p:nvSpPr>
          <p:cNvPr id="20520" name="Oval 1139"/>
          <p:cNvSpPr>
            <a:spLocks noChangeArrowheads="1"/>
          </p:cNvSpPr>
          <p:nvPr/>
        </p:nvSpPr>
        <p:spPr bwMode="auto">
          <a:xfrm>
            <a:off x="5237163" y="3789363"/>
            <a:ext cx="520700" cy="561975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de-DE" sz="1200" b="1">
              <a:latin typeface="Times New Roman" pitchFamily="18" charset="0"/>
            </a:endParaRPr>
          </a:p>
        </p:txBody>
      </p:sp>
      <p:sp>
        <p:nvSpPr>
          <p:cNvPr id="20521" name="Text Box 1140"/>
          <p:cNvSpPr txBox="1">
            <a:spLocks noChangeArrowheads="1"/>
          </p:cNvSpPr>
          <p:nvPr/>
        </p:nvSpPr>
        <p:spPr bwMode="auto">
          <a:xfrm>
            <a:off x="4905375" y="39195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i="1">
                <a:solidFill>
                  <a:srgbClr val="FFFF00"/>
                </a:solidFill>
              </a:rPr>
              <a:t>Vestua</a:t>
            </a:r>
            <a:r>
              <a:rPr lang="es-ES_tradnl" sz="1200" b="1" i="1">
                <a:solidFill>
                  <a:schemeClr val="bg1"/>
                </a:solidFill>
              </a:rPr>
              <a:t>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eaLnBrk="1" hangingPunct="1"/>
            <a:r>
              <a:rPr lang="es-US" sz="3200" b="1" smtClean="0">
                <a:solidFill>
                  <a:schemeClr val="tx2"/>
                </a:solidFill>
              </a:rPr>
              <a:t>Convenios Marco</a:t>
            </a:r>
            <a:endParaRPr lang="en-US" sz="3200" b="1" smtClean="0">
              <a:solidFill>
                <a:schemeClr val="tx2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s-ES" sz="2800" smtClean="0"/>
              <a:t>Implementación Convenios Marco,  bienes y servicios de uso común. </a:t>
            </a:r>
          </a:p>
          <a:p>
            <a:pPr eaLnBrk="1" hangingPunct="1"/>
            <a:r>
              <a:rPr lang="es-ES" sz="2800" smtClean="0"/>
              <a:t>Reducción de precios  en un 10% a un 15%</a:t>
            </a:r>
          </a:p>
          <a:p>
            <a:pPr eaLnBrk="1" hangingPunct="1"/>
            <a:r>
              <a:rPr lang="es-ES" sz="2800" smtClean="0"/>
              <a:t>Reducción de los costos administrativos convenios marco  78%,  se logra reducción en el plazo de compra de  22 días a 3 horas </a:t>
            </a:r>
          </a:p>
          <a:p>
            <a:pPr eaLnBrk="1" hangingPunct="1"/>
            <a:r>
              <a:rPr lang="es-ES" sz="2800" smtClean="0"/>
              <a:t>Plazo de entrega bien o servicio máximo 10 días</a:t>
            </a:r>
          </a:p>
          <a:p>
            <a:pPr eaLnBrk="1" hangingPunct="1"/>
            <a:r>
              <a:rPr lang="es-ES" sz="2800" smtClean="0"/>
              <a:t>Reducción en costos de mantenimiento de bodegas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981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268413"/>
            <a:ext cx="317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r>
              <a:rPr lang="es-ES_tradnl" sz="1000" b="1" i="1">
                <a:solidFill>
                  <a:srgbClr val="3366FF"/>
                </a:solidFill>
              </a:rPr>
              <a:t>Dirección General de Administración de Bienes y </a:t>
            </a:r>
            <a:endParaRPr lang="es-ES" sz="1000" b="1">
              <a:solidFill>
                <a:srgbClr val="3366FF"/>
              </a:solidFill>
            </a:endParaRPr>
          </a:p>
          <a:p>
            <a:pPr>
              <a:tabLst>
                <a:tab pos="2700338" algn="ctr"/>
                <a:tab pos="5400675" algn="r"/>
              </a:tabLst>
            </a:pPr>
            <a:r>
              <a:rPr lang="es-ES_tradnl" sz="1000" b="1" i="1">
                <a:solidFill>
                  <a:srgbClr val="3366FF"/>
                </a:solidFill>
              </a:rPr>
              <a:t>Contratación Administrativa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8313" y="2205038"/>
            <a:ext cx="76327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Dirección de Administración de Bienes y Contratación Administrativa  (DGABCA) es el Órgano Técnico Consultivo  del  Ministerio de Hacienda de la República de Costa Rica:  Brinda asesoría a sujetos Públicos y Privados;  Evalúa las políticas y procedimientos con el fin de preservar el interés público.</a:t>
            </a:r>
          </a:p>
          <a:p>
            <a:pPr algn="just">
              <a:defRPr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 el  Órgano  Rector  y Supervisor del Sistema de Administración de Bienes y  Contratación Administrativa de la Administración Central. </a:t>
            </a:r>
          </a:p>
          <a:p>
            <a:pPr algn="just">
              <a:defRPr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Fue creada  por la Ley de Administración Financiera y Presupuestos Públicos  No.8131,  entró en vigencia en octubre 2001. </a:t>
            </a:r>
          </a:p>
          <a:p>
            <a:pPr algn="just">
              <a:defRPr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 la Administradora del Sistema  de Compras Gubernamentales    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CompraRED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/>
          <p:nvPr/>
        </p:nvGraphicFramePr>
        <p:xfrm>
          <a:off x="899592" y="1484784"/>
          <a:ext cx="691276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7596188" cy="11430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chemeClr val="tx2"/>
                </a:solidFill>
              </a:rPr>
              <a:t>Evaluación y Armonización del Sistema Nacional de Compras Públicas con las Mejoras Practicas a nivel  Mundial</a:t>
            </a:r>
            <a:endParaRPr lang="en-US" sz="2400" b="1" smtClean="0">
              <a:solidFill>
                <a:schemeClr val="tx2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138988" cy="4525963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Evaluación del sistema Compr@RED,  utilizando la metodología de aplicada por el BID  PDP.</a:t>
            </a:r>
          </a:p>
          <a:p>
            <a:pPr eaLnBrk="1" hangingPunct="1">
              <a:buFont typeface="Arial" charset="0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Evaluación del Sistema Nacional de Compras Públicas utilizando la metodología de los países de la OECD</a:t>
            </a:r>
          </a:p>
          <a:p>
            <a:pPr eaLnBrk="1" hangingPunct="1">
              <a:buFont typeface="Arial" charset="0"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Plan Estratégico de Modernización de las Compras Públicas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92275" y="333375"/>
            <a:ext cx="5715000" cy="4460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PRINCIPAL  RETO A NIVEL DE PAIS</a:t>
            </a:r>
            <a:r>
              <a:rPr lang="es-ES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19200" y="3240088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A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316788" y="4678363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AU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33400" y="2743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Proveedurías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Institucionales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209800" y="27686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Entidades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De Control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886200" y="27686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Compromiso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 Político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5562600" y="27686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Sector Privado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7239000" y="2781300"/>
            <a:ext cx="1581150" cy="5969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s-ES" sz="1400" b="1">
                <a:solidFill>
                  <a:schemeClr val="bg1"/>
                </a:solidFill>
              </a:rPr>
              <a:t>O</a:t>
            </a:r>
            <a:r>
              <a:rPr lang="es-ES" sz="1200" b="1">
                <a:solidFill>
                  <a:schemeClr val="bg1"/>
                </a:solidFill>
              </a:rPr>
              <a:t>tras Instituciones</a:t>
            </a:r>
          </a:p>
          <a:p>
            <a:pPr algn="just"/>
            <a:r>
              <a:rPr lang="es-ES" sz="1200" b="1">
                <a:solidFill>
                  <a:schemeClr val="bg1"/>
                </a:solidFill>
              </a:rPr>
              <a:t>Públicas y </a:t>
            </a:r>
          </a:p>
          <a:p>
            <a:pPr algn="just"/>
            <a:r>
              <a:rPr lang="es-ES" sz="1200" b="1">
                <a:solidFill>
                  <a:schemeClr val="bg1"/>
                </a:solidFill>
              </a:rPr>
              <a:t>Sociedad Civil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3563938" y="1484313"/>
            <a:ext cx="1905000" cy="5048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400" b="1">
              <a:solidFill>
                <a:srgbClr val="0000FF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INTEGRACION</a:t>
            </a:r>
          </a:p>
        </p:txBody>
      </p:sp>
      <p:cxnSp>
        <p:nvCxnSpPr>
          <p:cNvPr id="36875" name="AutoShape 11"/>
          <p:cNvCxnSpPr>
            <a:cxnSpLocks noChangeShapeType="1"/>
            <a:endCxn id="36871" idx="0"/>
          </p:cNvCxnSpPr>
          <p:nvPr/>
        </p:nvCxnSpPr>
        <p:spPr bwMode="auto">
          <a:xfrm>
            <a:off x="4610100" y="2463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6" name="AutoShape 12"/>
          <p:cNvCxnSpPr>
            <a:cxnSpLocks noChangeShapeType="1"/>
            <a:endCxn id="36872" idx="0"/>
          </p:cNvCxnSpPr>
          <p:nvPr/>
        </p:nvCxnSpPr>
        <p:spPr bwMode="auto">
          <a:xfrm rot="16200000" flipH="1">
            <a:off x="5295900" y="1778000"/>
            <a:ext cx="304800" cy="16764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7" name="AutoShape 13"/>
          <p:cNvCxnSpPr>
            <a:cxnSpLocks noChangeShapeType="1"/>
            <a:endCxn id="36870" idx="0"/>
          </p:cNvCxnSpPr>
          <p:nvPr/>
        </p:nvCxnSpPr>
        <p:spPr bwMode="auto">
          <a:xfrm rot="5400000">
            <a:off x="3619500" y="1778000"/>
            <a:ext cx="304800" cy="16764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8" name="AutoShape 14"/>
          <p:cNvCxnSpPr>
            <a:cxnSpLocks noChangeShapeType="1"/>
            <a:endCxn id="36869" idx="0"/>
          </p:cNvCxnSpPr>
          <p:nvPr/>
        </p:nvCxnSpPr>
        <p:spPr bwMode="auto">
          <a:xfrm rot="5400000">
            <a:off x="2794000" y="927100"/>
            <a:ext cx="279400" cy="3352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9" name="AutoShape 15"/>
          <p:cNvCxnSpPr>
            <a:cxnSpLocks noChangeShapeType="1"/>
          </p:cNvCxnSpPr>
          <p:nvPr/>
        </p:nvCxnSpPr>
        <p:spPr bwMode="auto">
          <a:xfrm rot="16200000" flipH="1">
            <a:off x="6096000" y="968375"/>
            <a:ext cx="304800" cy="3352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0" name="AutoShape 16"/>
          <p:cNvCxnSpPr>
            <a:cxnSpLocks noChangeShapeType="1"/>
          </p:cNvCxnSpPr>
          <p:nvPr/>
        </p:nvCxnSpPr>
        <p:spPr bwMode="auto">
          <a:xfrm>
            <a:off x="4572000" y="1989138"/>
            <a:ext cx="0" cy="5762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79388" y="3716338"/>
            <a:ext cx="87137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DEFINIR UNA ESTRATEGIA COMÚN PARA LA  MODERNIZACIÓN DE LAS COMPRAS PÚBLICAS GRADUAL Y SISTEMÁTICA</a:t>
            </a:r>
          </a:p>
          <a:p>
            <a:pPr algn="ctr"/>
            <a:endParaRPr lang="es-ES" b="1"/>
          </a:p>
          <a:p>
            <a:pPr algn="ctr"/>
            <a:r>
              <a:rPr lang="es-ES" b="1"/>
              <a:t>Convocando a una reflexión amplia y consensuada sobre el tema, a los diferentes actores relevantes, pues el sistema de compras públicas, por su naturaleza afecta transversalmente a toda la sociedad</a:t>
            </a:r>
          </a:p>
          <a:p>
            <a:pPr algn="ctr"/>
            <a:endParaRPr lang="es-ES" b="1"/>
          </a:p>
          <a:p>
            <a:pPr algn="ctr"/>
            <a:endParaRPr lang="es-ES" b="1"/>
          </a:p>
          <a:p>
            <a:endParaRPr lang="es-ES" b="1"/>
          </a:p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Análisis, reflexión y planteamiento</a:t>
            </a:r>
          </a:p>
        </p:txBody>
      </p:sp>
      <p:sp>
        <p:nvSpPr>
          <p:cNvPr id="102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539750" y="1268413"/>
            <a:ext cx="45370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1800" smtClean="0"/>
              <a:t>Múltiples estudios y diagnóstico realizados por organismos internacionales y nacionales sobre tema compras públicas;</a:t>
            </a:r>
          </a:p>
          <a:p>
            <a:pPr eaLnBrk="1" hangingPunct="1">
              <a:lnSpc>
                <a:spcPct val="80000"/>
              </a:lnSpc>
            </a:pPr>
            <a:r>
              <a:rPr lang="es-ES" sz="1800" smtClean="0"/>
              <a:t>Consulta a través de entrevistas, talleres, reuniones de más de 150 personas,  representantes del sector público, (compradores), representantes sector privado (cámaras); sociedad civil,  Altos Jerarcas, entre otros;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sz="1800" smtClean="0"/>
          </a:p>
          <a:p>
            <a:pPr eaLnBrk="1" hangingPunct="1">
              <a:lnSpc>
                <a:spcPct val="80000"/>
              </a:lnSpc>
            </a:pPr>
            <a:r>
              <a:rPr lang="es-ES" sz="1800" smtClean="0"/>
              <a:t>Evaluación del sistema electrónico de compras públicas basado en  estándares internacionales;</a:t>
            </a:r>
          </a:p>
          <a:p>
            <a:pPr eaLnBrk="1" hangingPunct="1">
              <a:lnSpc>
                <a:spcPct val="80000"/>
              </a:lnSpc>
            </a:pPr>
            <a:endParaRPr lang="es-ES" sz="1800" smtClean="0"/>
          </a:p>
          <a:p>
            <a:pPr eaLnBrk="1" hangingPunct="1">
              <a:lnSpc>
                <a:spcPct val="80000"/>
              </a:lnSpc>
            </a:pPr>
            <a:r>
              <a:rPr lang="es-ES" sz="1800" smtClean="0"/>
              <a:t>Autoevaluación de la metodología de la OECD/DAC, validada por representantes sector público, sector privado y sociedad civil;</a:t>
            </a:r>
          </a:p>
          <a:p>
            <a:pPr eaLnBrk="1" hangingPunct="1">
              <a:lnSpc>
                <a:spcPct val="80000"/>
              </a:lnSpc>
            </a:pPr>
            <a:r>
              <a:rPr lang="es-ES" sz="1800" smtClean="0"/>
              <a:t>Análisis y comparación con las mejores prácticas a nivel  internacional</a:t>
            </a:r>
          </a:p>
          <a:p>
            <a:pPr eaLnBrk="1" hangingPunct="1">
              <a:lnSpc>
                <a:spcPct val="80000"/>
              </a:lnSpc>
            </a:pPr>
            <a:endParaRPr lang="es-ES" sz="1400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5724525" y="1628775"/>
          <a:ext cx="3024188" cy="2693988"/>
        </p:xfrm>
        <a:graphic>
          <a:graphicData uri="http://schemas.openxmlformats.org/presentationml/2006/ole">
            <p:oleObj spid="_x0000_s1026" name="Photo Editor Photo" r:id="rId3" imgW="1838095" imgH="163852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FF0000"/>
                </a:solidFill>
              </a:rPr>
              <a:t>Experiencia Internacional</a:t>
            </a:r>
            <a:endParaRPr lang="es-CO" smtClean="0">
              <a:solidFill>
                <a:srgbClr val="FF0000"/>
              </a:solidFill>
            </a:endParaRP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1071563" y="2571750"/>
            <a:ext cx="7572375" cy="2032000"/>
            <a:chOff x="1285852" y="2559602"/>
            <a:chExt cx="6858048" cy="1589340"/>
          </a:xfrm>
        </p:grpSpPr>
        <p:sp>
          <p:nvSpPr>
            <p:cNvPr id="5" name="3 Flecha a la derecha con bandas"/>
            <p:cNvSpPr/>
            <p:nvPr/>
          </p:nvSpPr>
          <p:spPr>
            <a:xfrm>
              <a:off x="1285852" y="2857603"/>
              <a:ext cx="6858048" cy="500394"/>
            </a:xfrm>
            <a:prstGeom prst="stripedRightArrow">
              <a:avLst>
                <a:gd name="adj1" fmla="val 52585"/>
                <a:gd name="adj2" fmla="val 50000"/>
              </a:avLst>
            </a:prstGeom>
            <a:gradFill flip="none" rotWithShape="1">
              <a:gsLst>
                <a:gs pos="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/>
                <a:t>Tendencia mundial en Adquisiciones Públicas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85852" y="2559602"/>
              <a:ext cx="1016486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Procesos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644331" y="2559602"/>
              <a:ext cx="1226398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+mn-cs"/>
                </a:rPr>
                <a:t>Resultados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285852" y="3285980"/>
              <a:ext cx="3571361" cy="3700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Cumplimiento de pasos formales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66204" y="3298397"/>
              <a:ext cx="1623215" cy="368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+mn-cs"/>
                </a:rPr>
                <a:t>Buen Gobierno</a:t>
              </a:r>
            </a:p>
          </p:txBody>
        </p:sp>
        <p:sp>
          <p:nvSpPr>
            <p:cNvPr id="10" name="10 CuadroTexto"/>
            <p:cNvSpPr txBox="1"/>
            <p:nvPr/>
          </p:nvSpPr>
          <p:spPr>
            <a:xfrm>
              <a:off x="1285852" y="3631165"/>
              <a:ext cx="3571361" cy="368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Conocimiento legal</a:t>
              </a:r>
            </a:p>
          </p:txBody>
        </p:sp>
        <p:sp>
          <p:nvSpPr>
            <p:cNvPr id="11" name="11 CuadroTexto"/>
            <p:cNvSpPr txBox="1"/>
            <p:nvPr/>
          </p:nvSpPr>
          <p:spPr>
            <a:xfrm>
              <a:off x="4358315" y="3643582"/>
              <a:ext cx="3571361" cy="5053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+mn-cs"/>
                </a:rPr>
                <a:t>Experticia en estrategia de mercado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+mn-cs"/>
                </a:rPr>
                <a:t>Apalancamiento de Mercado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93951314" descr="costado"/>
          <p:cNvPicPr>
            <a:picLocks noChangeAspect="1" noChangeArrowheads="1"/>
          </p:cNvPicPr>
          <p:nvPr/>
        </p:nvPicPr>
        <p:blipFill>
          <a:blip r:embed="rId2" cstate="print">
            <a:lum bright="52000" contrast="-70000"/>
          </a:blip>
          <a:srcRect/>
          <a:stretch>
            <a:fillRect/>
          </a:stretch>
        </p:blipFill>
        <p:spPr bwMode="auto">
          <a:xfrm>
            <a:off x="7500958" y="0"/>
            <a:ext cx="16430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1 Título"/>
          <p:cNvSpPr>
            <a:spLocks noGrp="1"/>
          </p:cNvSpPr>
          <p:nvPr>
            <p:ph type="title" idx="4294967295"/>
          </p:nvPr>
        </p:nvSpPr>
        <p:spPr>
          <a:xfrm>
            <a:off x="179388" y="4292600"/>
            <a:ext cx="7129462" cy="1079500"/>
          </a:xfrm>
        </p:spPr>
        <p:txBody>
          <a:bodyPr/>
          <a:lstStyle/>
          <a:p>
            <a:pPr eaLnBrk="1" hangingPunct="1"/>
            <a:r>
              <a:rPr lang="es-ES" sz="2800" smtClean="0"/>
              <a:t>Modernizar el Sistema Nacional de Compras Públicas con altos estándares de transparencia, eficiencia, armonizado con las  mejores prácticas a nivel mundial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</p:nvPr>
        </p:nvGraphicFramePr>
        <p:xfrm>
          <a:off x="330200" y="-3841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:\Documents and Settings\cristhian chang\Desktop\Mapa Costa 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57175"/>
            <a:ext cx="49085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WordPictureWatermark193951314" descr="costado"/>
          <p:cNvPicPr>
            <a:picLocks noChangeAspect="1" noChangeArrowheads="1"/>
          </p:cNvPicPr>
          <p:nvPr/>
        </p:nvPicPr>
        <p:blipFill>
          <a:blip r:embed="rId3" cstate="print">
            <a:lum bright="52000" contrast="-70000"/>
          </a:blip>
          <a:srcRect/>
          <a:stretch>
            <a:fillRect/>
          </a:stretch>
        </p:blipFill>
        <p:spPr bwMode="auto">
          <a:xfrm>
            <a:off x="7500958" y="0"/>
            <a:ext cx="16430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1 Título"/>
          <p:cNvSpPr>
            <a:spLocks noGrp="1"/>
          </p:cNvSpPr>
          <p:nvPr>
            <p:ph type="title" idx="4294967295"/>
          </p:nvPr>
        </p:nvSpPr>
        <p:spPr>
          <a:xfrm>
            <a:off x="214313" y="5500688"/>
            <a:ext cx="7143750" cy="1143000"/>
          </a:xfrm>
        </p:spPr>
        <p:txBody>
          <a:bodyPr/>
          <a:lstStyle/>
          <a:p>
            <a:pPr eaLnBrk="1" hangingPunct="1"/>
            <a:r>
              <a:rPr lang="es-ES" smtClean="0"/>
              <a:t>MAPA DE RUTA</a:t>
            </a:r>
          </a:p>
        </p:txBody>
      </p:sp>
      <p:sp>
        <p:nvSpPr>
          <p:cNvPr id="27653" name="2 Marcador de contenido"/>
          <p:cNvSpPr>
            <a:spLocks noGrp="1"/>
          </p:cNvSpPr>
          <p:nvPr>
            <p:ph idx="4294967295"/>
          </p:nvPr>
        </p:nvSpPr>
        <p:spPr>
          <a:xfrm>
            <a:off x="285750" y="214313"/>
            <a:ext cx="4900613" cy="4972050"/>
          </a:xfrm>
        </p:spPr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895350" y="633413"/>
            <a:ext cx="3476625" cy="4198937"/>
          </a:xfrm>
          <a:custGeom>
            <a:avLst/>
            <a:gdLst>
              <a:gd name="T0" fmla="*/ 2147483647 w 2190"/>
              <a:gd name="T1" fmla="*/ 2147483647 h 2645"/>
              <a:gd name="T2" fmla="*/ 2147483647 w 2190"/>
              <a:gd name="T3" fmla="*/ 2147483647 h 2645"/>
              <a:gd name="T4" fmla="*/ 2147483647 w 2190"/>
              <a:gd name="T5" fmla="*/ 2147483647 h 2645"/>
              <a:gd name="T6" fmla="*/ 2147483647 w 2190"/>
              <a:gd name="T7" fmla="*/ 2147483647 h 2645"/>
              <a:gd name="T8" fmla="*/ 2147483647 w 2190"/>
              <a:gd name="T9" fmla="*/ 2147483647 h 2645"/>
              <a:gd name="T10" fmla="*/ 2147483647 w 2190"/>
              <a:gd name="T11" fmla="*/ 2147483647 h 2645"/>
              <a:gd name="T12" fmla="*/ 2147483647 w 2190"/>
              <a:gd name="T13" fmla="*/ 2147483647 h 2645"/>
              <a:gd name="T14" fmla="*/ 2147483647 w 2190"/>
              <a:gd name="T15" fmla="*/ 2147483647 h 2645"/>
              <a:gd name="T16" fmla="*/ 2147483647 w 2190"/>
              <a:gd name="T17" fmla="*/ 2147483647 h 2645"/>
              <a:gd name="T18" fmla="*/ 2147483647 w 2190"/>
              <a:gd name="T19" fmla="*/ 2147483647 h 2645"/>
              <a:gd name="T20" fmla="*/ 2147483647 w 2190"/>
              <a:gd name="T21" fmla="*/ 2147483647 h 2645"/>
              <a:gd name="T22" fmla="*/ 2147483647 w 2190"/>
              <a:gd name="T23" fmla="*/ 2147483647 h 2645"/>
              <a:gd name="T24" fmla="*/ 2147483647 w 2190"/>
              <a:gd name="T25" fmla="*/ 2147483647 h 2645"/>
              <a:gd name="T26" fmla="*/ 2147483647 w 2190"/>
              <a:gd name="T27" fmla="*/ 2147483647 h 2645"/>
              <a:gd name="T28" fmla="*/ 2147483647 w 2190"/>
              <a:gd name="T29" fmla="*/ 2147483647 h 2645"/>
              <a:gd name="T30" fmla="*/ 2147483647 w 2190"/>
              <a:gd name="T31" fmla="*/ 2147483647 h 2645"/>
              <a:gd name="T32" fmla="*/ 2147483647 w 2190"/>
              <a:gd name="T33" fmla="*/ 2147483647 h 2645"/>
              <a:gd name="T34" fmla="*/ 2147483647 w 2190"/>
              <a:gd name="T35" fmla="*/ 2147483647 h 2645"/>
              <a:gd name="T36" fmla="*/ 2147483647 w 2190"/>
              <a:gd name="T37" fmla="*/ 2147483647 h 2645"/>
              <a:gd name="T38" fmla="*/ 2147483647 w 2190"/>
              <a:gd name="T39" fmla="*/ 2147483647 h 2645"/>
              <a:gd name="T40" fmla="*/ 2147483647 w 2190"/>
              <a:gd name="T41" fmla="*/ 2147483647 h 2645"/>
              <a:gd name="T42" fmla="*/ 2147483647 w 2190"/>
              <a:gd name="T43" fmla="*/ 2147483647 h 2645"/>
              <a:gd name="T44" fmla="*/ 2147483647 w 2190"/>
              <a:gd name="T45" fmla="*/ 2147483647 h 2645"/>
              <a:gd name="T46" fmla="*/ 2147483647 w 2190"/>
              <a:gd name="T47" fmla="*/ 2147483647 h 2645"/>
              <a:gd name="T48" fmla="*/ 2147483647 w 2190"/>
              <a:gd name="T49" fmla="*/ 2147483647 h 2645"/>
              <a:gd name="T50" fmla="*/ 2147483647 w 2190"/>
              <a:gd name="T51" fmla="*/ 2147483647 h 2645"/>
              <a:gd name="T52" fmla="*/ 2147483647 w 2190"/>
              <a:gd name="T53" fmla="*/ 2147483647 h 2645"/>
              <a:gd name="T54" fmla="*/ 2147483647 w 2190"/>
              <a:gd name="T55" fmla="*/ 2147483647 h 2645"/>
              <a:gd name="T56" fmla="*/ 2147483647 w 2190"/>
              <a:gd name="T57" fmla="*/ 2147483647 h 2645"/>
              <a:gd name="T58" fmla="*/ 2147483647 w 2190"/>
              <a:gd name="T59" fmla="*/ 2147483647 h 2645"/>
              <a:gd name="T60" fmla="*/ 2147483647 w 2190"/>
              <a:gd name="T61" fmla="*/ 2147483647 h 2645"/>
              <a:gd name="T62" fmla="*/ 2147483647 w 2190"/>
              <a:gd name="T63" fmla="*/ 2147483647 h 2645"/>
              <a:gd name="T64" fmla="*/ 2147483647 w 2190"/>
              <a:gd name="T65" fmla="*/ 2147483647 h 2645"/>
              <a:gd name="T66" fmla="*/ 2147483647 w 2190"/>
              <a:gd name="T67" fmla="*/ 2147483647 h 2645"/>
              <a:gd name="T68" fmla="*/ 2147483647 w 2190"/>
              <a:gd name="T69" fmla="*/ 2147483647 h 2645"/>
              <a:gd name="T70" fmla="*/ 2147483647 w 2190"/>
              <a:gd name="T71" fmla="*/ 2147483647 h 2645"/>
              <a:gd name="T72" fmla="*/ 2147483647 w 2190"/>
              <a:gd name="T73" fmla="*/ 2147483647 h 2645"/>
              <a:gd name="T74" fmla="*/ 2147483647 w 2190"/>
              <a:gd name="T75" fmla="*/ 2147483647 h 2645"/>
              <a:gd name="T76" fmla="*/ 2147483647 w 2190"/>
              <a:gd name="T77" fmla="*/ 2147483647 h 2645"/>
              <a:gd name="T78" fmla="*/ 2147483647 w 2190"/>
              <a:gd name="T79" fmla="*/ 2147483647 h 2645"/>
              <a:gd name="T80" fmla="*/ 2147483647 w 2190"/>
              <a:gd name="T81" fmla="*/ 2147483647 h 2645"/>
              <a:gd name="T82" fmla="*/ 2147483647 w 2190"/>
              <a:gd name="T83" fmla="*/ 2147483647 h 2645"/>
              <a:gd name="T84" fmla="*/ 2147483647 w 2190"/>
              <a:gd name="T85" fmla="*/ 2147483647 h 2645"/>
              <a:gd name="T86" fmla="*/ 2147483647 w 2190"/>
              <a:gd name="T87" fmla="*/ 2147483647 h 2645"/>
              <a:gd name="T88" fmla="*/ 2147483647 w 2190"/>
              <a:gd name="T89" fmla="*/ 2147483647 h 2645"/>
              <a:gd name="T90" fmla="*/ 2147483647 w 2190"/>
              <a:gd name="T91" fmla="*/ 2147483647 h 2645"/>
              <a:gd name="T92" fmla="*/ 2147483647 w 2190"/>
              <a:gd name="T93" fmla="*/ 2147483647 h 2645"/>
              <a:gd name="T94" fmla="*/ 2147483647 w 2190"/>
              <a:gd name="T95" fmla="*/ 2147483647 h 2645"/>
              <a:gd name="T96" fmla="*/ 2147483647 w 2190"/>
              <a:gd name="T97" fmla="*/ 2147483647 h 2645"/>
              <a:gd name="T98" fmla="*/ 2147483647 w 2190"/>
              <a:gd name="T99" fmla="*/ 2147483647 h 2645"/>
              <a:gd name="T100" fmla="*/ 2147483647 w 2190"/>
              <a:gd name="T101" fmla="*/ 2147483647 h 2645"/>
              <a:gd name="T102" fmla="*/ 2147483647 w 2190"/>
              <a:gd name="T103" fmla="*/ 2147483647 h 2645"/>
              <a:gd name="T104" fmla="*/ 2147483647 w 2190"/>
              <a:gd name="T105" fmla="*/ 2147483647 h 2645"/>
              <a:gd name="T106" fmla="*/ 2147483647 w 2190"/>
              <a:gd name="T107" fmla="*/ 2147483647 h 2645"/>
              <a:gd name="T108" fmla="*/ 2147483647 w 2190"/>
              <a:gd name="T109" fmla="*/ 2147483647 h 2645"/>
              <a:gd name="T110" fmla="*/ 2147483647 w 2190"/>
              <a:gd name="T111" fmla="*/ 2147483647 h 2645"/>
              <a:gd name="T112" fmla="*/ 2147483647 w 2190"/>
              <a:gd name="T113" fmla="*/ 2147483647 h 2645"/>
              <a:gd name="T114" fmla="*/ 2147483647 w 2190"/>
              <a:gd name="T115" fmla="*/ 2147483647 h 2645"/>
              <a:gd name="T116" fmla="*/ 2147483647 w 2190"/>
              <a:gd name="T117" fmla="*/ 2147483647 h 26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0"/>
              <a:gd name="T178" fmla="*/ 0 h 2645"/>
              <a:gd name="T179" fmla="*/ 2190 w 2190"/>
              <a:gd name="T180" fmla="*/ 2645 h 26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0" h="2645">
                <a:moveTo>
                  <a:pt x="1969" y="2645"/>
                </a:moveTo>
                <a:cubicBezTo>
                  <a:pt x="1978" y="2639"/>
                  <a:pt x="1988" y="2635"/>
                  <a:pt x="1995" y="2627"/>
                </a:cubicBezTo>
                <a:cubicBezTo>
                  <a:pt x="2003" y="2619"/>
                  <a:pt x="2005" y="2607"/>
                  <a:pt x="2013" y="2600"/>
                </a:cubicBezTo>
                <a:cubicBezTo>
                  <a:pt x="2026" y="2589"/>
                  <a:pt x="2058" y="2580"/>
                  <a:pt x="2075" y="2574"/>
                </a:cubicBezTo>
                <a:cubicBezTo>
                  <a:pt x="2125" y="2499"/>
                  <a:pt x="2060" y="2585"/>
                  <a:pt x="2119" y="2538"/>
                </a:cubicBezTo>
                <a:cubicBezTo>
                  <a:pt x="2175" y="2493"/>
                  <a:pt x="2097" y="2525"/>
                  <a:pt x="2164" y="2503"/>
                </a:cubicBezTo>
                <a:cubicBezTo>
                  <a:pt x="2180" y="2453"/>
                  <a:pt x="2190" y="2449"/>
                  <a:pt x="2173" y="2397"/>
                </a:cubicBezTo>
                <a:cubicBezTo>
                  <a:pt x="2161" y="2359"/>
                  <a:pt x="2156" y="2376"/>
                  <a:pt x="2128" y="2361"/>
                </a:cubicBezTo>
                <a:cubicBezTo>
                  <a:pt x="2082" y="2335"/>
                  <a:pt x="2045" y="2298"/>
                  <a:pt x="1995" y="2281"/>
                </a:cubicBezTo>
                <a:cubicBezTo>
                  <a:pt x="1968" y="2239"/>
                  <a:pt x="1913" y="2229"/>
                  <a:pt x="1871" y="2202"/>
                </a:cubicBezTo>
                <a:cubicBezTo>
                  <a:pt x="1854" y="2150"/>
                  <a:pt x="1837" y="2128"/>
                  <a:pt x="1827" y="2069"/>
                </a:cubicBezTo>
                <a:cubicBezTo>
                  <a:pt x="1844" y="2018"/>
                  <a:pt x="1823" y="2063"/>
                  <a:pt x="1862" y="2024"/>
                </a:cubicBezTo>
                <a:cubicBezTo>
                  <a:pt x="1869" y="2017"/>
                  <a:pt x="1871" y="2004"/>
                  <a:pt x="1880" y="1998"/>
                </a:cubicBezTo>
                <a:cubicBezTo>
                  <a:pt x="1896" y="1988"/>
                  <a:pt x="1933" y="1980"/>
                  <a:pt x="1933" y="1980"/>
                </a:cubicBezTo>
                <a:cubicBezTo>
                  <a:pt x="1948" y="1936"/>
                  <a:pt x="1933" y="1933"/>
                  <a:pt x="1898" y="1909"/>
                </a:cubicBezTo>
                <a:cubicBezTo>
                  <a:pt x="1811" y="1922"/>
                  <a:pt x="1802" y="1926"/>
                  <a:pt x="1703" y="1918"/>
                </a:cubicBezTo>
                <a:cubicBezTo>
                  <a:pt x="1687" y="1872"/>
                  <a:pt x="1689" y="1899"/>
                  <a:pt x="1729" y="1838"/>
                </a:cubicBezTo>
                <a:cubicBezTo>
                  <a:pt x="1735" y="1829"/>
                  <a:pt x="1747" y="1812"/>
                  <a:pt x="1747" y="1812"/>
                </a:cubicBezTo>
                <a:cubicBezTo>
                  <a:pt x="1750" y="1803"/>
                  <a:pt x="1756" y="1794"/>
                  <a:pt x="1756" y="1785"/>
                </a:cubicBezTo>
                <a:cubicBezTo>
                  <a:pt x="1756" y="1683"/>
                  <a:pt x="1731" y="1713"/>
                  <a:pt x="1667" y="1670"/>
                </a:cubicBezTo>
                <a:cubicBezTo>
                  <a:pt x="1635" y="1619"/>
                  <a:pt x="1616" y="1625"/>
                  <a:pt x="1552" y="1617"/>
                </a:cubicBezTo>
                <a:cubicBezTo>
                  <a:pt x="1519" y="1594"/>
                  <a:pt x="1484" y="1585"/>
                  <a:pt x="1446" y="1573"/>
                </a:cubicBezTo>
                <a:cubicBezTo>
                  <a:pt x="1437" y="1570"/>
                  <a:pt x="1428" y="1567"/>
                  <a:pt x="1419" y="1564"/>
                </a:cubicBezTo>
                <a:cubicBezTo>
                  <a:pt x="1410" y="1561"/>
                  <a:pt x="1393" y="1555"/>
                  <a:pt x="1393" y="1555"/>
                </a:cubicBezTo>
                <a:cubicBezTo>
                  <a:pt x="1381" y="1537"/>
                  <a:pt x="1350" y="1522"/>
                  <a:pt x="1357" y="1502"/>
                </a:cubicBezTo>
                <a:cubicBezTo>
                  <a:pt x="1370" y="1463"/>
                  <a:pt x="1411" y="1436"/>
                  <a:pt x="1446" y="1413"/>
                </a:cubicBezTo>
                <a:cubicBezTo>
                  <a:pt x="1496" y="1338"/>
                  <a:pt x="1485" y="1412"/>
                  <a:pt x="1499" y="1289"/>
                </a:cubicBezTo>
                <a:cubicBezTo>
                  <a:pt x="1490" y="1218"/>
                  <a:pt x="1498" y="1210"/>
                  <a:pt x="1437" y="1192"/>
                </a:cubicBezTo>
                <a:cubicBezTo>
                  <a:pt x="1405" y="1144"/>
                  <a:pt x="1399" y="1146"/>
                  <a:pt x="1340" y="1156"/>
                </a:cubicBezTo>
                <a:cubicBezTo>
                  <a:pt x="1334" y="1165"/>
                  <a:pt x="1331" y="1177"/>
                  <a:pt x="1322" y="1183"/>
                </a:cubicBezTo>
                <a:cubicBezTo>
                  <a:pt x="1306" y="1193"/>
                  <a:pt x="1269" y="1200"/>
                  <a:pt x="1269" y="1200"/>
                </a:cubicBezTo>
                <a:cubicBezTo>
                  <a:pt x="1251" y="1197"/>
                  <a:pt x="1232" y="1200"/>
                  <a:pt x="1216" y="1192"/>
                </a:cubicBezTo>
                <a:cubicBezTo>
                  <a:pt x="1169" y="1169"/>
                  <a:pt x="1200" y="1063"/>
                  <a:pt x="1180" y="1032"/>
                </a:cubicBezTo>
                <a:cubicBezTo>
                  <a:pt x="1170" y="1016"/>
                  <a:pt x="1145" y="1020"/>
                  <a:pt x="1127" y="1014"/>
                </a:cubicBezTo>
                <a:cubicBezTo>
                  <a:pt x="1118" y="1011"/>
                  <a:pt x="1100" y="1005"/>
                  <a:pt x="1100" y="1005"/>
                </a:cubicBezTo>
                <a:cubicBezTo>
                  <a:pt x="1061" y="1013"/>
                  <a:pt x="1052" y="1006"/>
                  <a:pt x="1029" y="1041"/>
                </a:cubicBezTo>
                <a:cubicBezTo>
                  <a:pt x="1024" y="1049"/>
                  <a:pt x="1028" y="1062"/>
                  <a:pt x="1021" y="1067"/>
                </a:cubicBezTo>
                <a:cubicBezTo>
                  <a:pt x="1006" y="1078"/>
                  <a:pt x="985" y="1079"/>
                  <a:pt x="967" y="1085"/>
                </a:cubicBezTo>
                <a:cubicBezTo>
                  <a:pt x="958" y="1088"/>
                  <a:pt x="941" y="1094"/>
                  <a:pt x="941" y="1094"/>
                </a:cubicBezTo>
                <a:cubicBezTo>
                  <a:pt x="911" y="1091"/>
                  <a:pt x="880" y="1095"/>
                  <a:pt x="852" y="1085"/>
                </a:cubicBezTo>
                <a:cubicBezTo>
                  <a:pt x="840" y="1081"/>
                  <a:pt x="882" y="1087"/>
                  <a:pt x="888" y="1076"/>
                </a:cubicBezTo>
                <a:cubicBezTo>
                  <a:pt x="900" y="1052"/>
                  <a:pt x="892" y="1023"/>
                  <a:pt x="896" y="997"/>
                </a:cubicBezTo>
                <a:cubicBezTo>
                  <a:pt x="900" y="973"/>
                  <a:pt x="909" y="950"/>
                  <a:pt x="914" y="926"/>
                </a:cubicBezTo>
                <a:cubicBezTo>
                  <a:pt x="920" y="781"/>
                  <a:pt x="964" y="548"/>
                  <a:pt x="870" y="412"/>
                </a:cubicBezTo>
                <a:cubicBezTo>
                  <a:pt x="864" y="395"/>
                  <a:pt x="864" y="363"/>
                  <a:pt x="834" y="394"/>
                </a:cubicBezTo>
                <a:cubicBezTo>
                  <a:pt x="827" y="401"/>
                  <a:pt x="833" y="414"/>
                  <a:pt x="826" y="421"/>
                </a:cubicBezTo>
                <a:cubicBezTo>
                  <a:pt x="811" y="436"/>
                  <a:pt x="790" y="444"/>
                  <a:pt x="772" y="456"/>
                </a:cubicBezTo>
                <a:cubicBezTo>
                  <a:pt x="763" y="462"/>
                  <a:pt x="746" y="474"/>
                  <a:pt x="746" y="474"/>
                </a:cubicBezTo>
                <a:cubicBezTo>
                  <a:pt x="728" y="471"/>
                  <a:pt x="709" y="473"/>
                  <a:pt x="693" y="465"/>
                </a:cubicBezTo>
                <a:cubicBezTo>
                  <a:pt x="683" y="460"/>
                  <a:pt x="683" y="445"/>
                  <a:pt x="675" y="438"/>
                </a:cubicBezTo>
                <a:cubicBezTo>
                  <a:pt x="653" y="418"/>
                  <a:pt x="628" y="403"/>
                  <a:pt x="604" y="385"/>
                </a:cubicBezTo>
                <a:cubicBezTo>
                  <a:pt x="589" y="374"/>
                  <a:pt x="551" y="367"/>
                  <a:pt x="551" y="367"/>
                </a:cubicBezTo>
                <a:cubicBezTo>
                  <a:pt x="488" y="380"/>
                  <a:pt x="479" y="385"/>
                  <a:pt x="409" y="376"/>
                </a:cubicBezTo>
                <a:cubicBezTo>
                  <a:pt x="406" y="358"/>
                  <a:pt x="406" y="340"/>
                  <a:pt x="400" y="323"/>
                </a:cubicBezTo>
                <a:cubicBezTo>
                  <a:pt x="381" y="266"/>
                  <a:pt x="299" y="260"/>
                  <a:pt x="250" y="252"/>
                </a:cubicBezTo>
                <a:cubicBezTo>
                  <a:pt x="229" y="191"/>
                  <a:pt x="240" y="193"/>
                  <a:pt x="179" y="172"/>
                </a:cubicBezTo>
                <a:cubicBezTo>
                  <a:pt x="151" y="89"/>
                  <a:pt x="175" y="137"/>
                  <a:pt x="108" y="93"/>
                </a:cubicBezTo>
                <a:cubicBezTo>
                  <a:pt x="88" y="34"/>
                  <a:pt x="116" y="92"/>
                  <a:pt x="72" y="57"/>
                </a:cubicBezTo>
                <a:cubicBezTo>
                  <a:pt x="0" y="0"/>
                  <a:pt x="98" y="52"/>
                  <a:pt x="37" y="22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461963" y="747713"/>
            <a:ext cx="3651250" cy="4065587"/>
          </a:xfrm>
          <a:custGeom>
            <a:avLst/>
            <a:gdLst>
              <a:gd name="T0" fmla="*/ 2147483647 w 2300"/>
              <a:gd name="T1" fmla="*/ 2147483647 h 2561"/>
              <a:gd name="T2" fmla="*/ 2147483647 w 2300"/>
              <a:gd name="T3" fmla="*/ 2147483647 h 2561"/>
              <a:gd name="T4" fmla="*/ 2147483647 w 2300"/>
              <a:gd name="T5" fmla="*/ 2147483647 h 2561"/>
              <a:gd name="T6" fmla="*/ 2147483647 w 2300"/>
              <a:gd name="T7" fmla="*/ 2147483647 h 2561"/>
              <a:gd name="T8" fmla="*/ 2147483647 w 2300"/>
              <a:gd name="T9" fmla="*/ 2147483647 h 2561"/>
              <a:gd name="T10" fmla="*/ 2147483647 w 2300"/>
              <a:gd name="T11" fmla="*/ 2147483647 h 2561"/>
              <a:gd name="T12" fmla="*/ 2147483647 w 2300"/>
              <a:gd name="T13" fmla="*/ 2147483647 h 2561"/>
              <a:gd name="T14" fmla="*/ 2147483647 w 2300"/>
              <a:gd name="T15" fmla="*/ 2147483647 h 2561"/>
              <a:gd name="T16" fmla="*/ 2147483647 w 2300"/>
              <a:gd name="T17" fmla="*/ 2147483647 h 2561"/>
              <a:gd name="T18" fmla="*/ 2147483647 w 2300"/>
              <a:gd name="T19" fmla="*/ 2147483647 h 2561"/>
              <a:gd name="T20" fmla="*/ 2147483647 w 2300"/>
              <a:gd name="T21" fmla="*/ 2147483647 h 2561"/>
              <a:gd name="T22" fmla="*/ 2147483647 w 2300"/>
              <a:gd name="T23" fmla="*/ 2147483647 h 2561"/>
              <a:gd name="T24" fmla="*/ 2147483647 w 2300"/>
              <a:gd name="T25" fmla="*/ 2147483647 h 2561"/>
              <a:gd name="T26" fmla="*/ 2147483647 w 2300"/>
              <a:gd name="T27" fmla="*/ 2147483647 h 2561"/>
              <a:gd name="T28" fmla="*/ 2147483647 w 2300"/>
              <a:gd name="T29" fmla="*/ 2147483647 h 2561"/>
              <a:gd name="T30" fmla="*/ 2147483647 w 2300"/>
              <a:gd name="T31" fmla="*/ 2147483647 h 2561"/>
              <a:gd name="T32" fmla="*/ 2147483647 w 2300"/>
              <a:gd name="T33" fmla="*/ 2147483647 h 2561"/>
              <a:gd name="T34" fmla="*/ 2147483647 w 2300"/>
              <a:gd name="T35" fmla="*/ 2147483647 h 2561"/>
              <a:gd name="T36" fmla="*/ 2147483647 w 2300"/>
              <a:gd name="T37" fmla="*/ 2147483647 h 2561"/>
              <a:gd name="T38" fmla="*/ 2147483647 w 2300"/>
              <a:gd name="T39" fmla="*/ 2147483647 h 2561"/>
              <a:gd name="T40" fmla="*/ 2147483647 w 2300"/>
              <a:gd name="T41" fmla="*/ 2147483647 h 2561"/>
              <a:gd name="T42" fmla="*/ 2147483647 w 2300"/>
              <a:gd name="T43" fmla="*/ 2147483647 h 2561"/>
              <a:gd name="T44" fmla="*/ 2147483647 w 2300"/>
              <a:gd name="T45" fmla="*/ 2147483647 h 2561"/>
              <a:gd name="T46" fmla="*/ 2147483647 w 2300"/>
              <a:gd name="T47" fmla="*/ 2147483647 h 2561"/>
              <a:gd name="T48" fmla="*/ 2147483647 w 2300"/>
              <a:gd name="T49" fmla="*/ 2147483647 h 2561"/>
              <a:gd name="T50" fmla="*/ 2147483647 w 2300"/>
              <a:gd name="T51" fmla="*/ 2147483647 h 2561"/>
              <a:gd name="T52" fmla="*/ 2147483647 w 2300"/>
              <a:gd name="T53" fmla="*/ 2147483647 h 2561"/>
              <a:gd name="T54" fmla="*/ 2147483647 w 2300"/>
              <a:gd name="T55" fmla="*/ 2147483647 h 2561"/>
              <a:gd name="T56" fmla="*/ 2147483647 w 2300"/>
              <a:gd name="T57" fmla="*/ 2147483647 h 2561"/>
              <a:gd name="T58" fmla="*/ 2147483647 w 2300"/>
              <a:gd name="T59" fmla="*/ 2147483647 h 2561"/>
              <a:gd name="T60" fmla="*/ 2147483647 w 2300"/>
              <a:gd name="T61" fmla="*/ 2147483647 h 2561"/>
              <a:gd name="T62" fmla="*/ 2147483647 w 2300"/>
              <a:gd name="T63" fmla="*/ 2147483647 h 2561"/>
              <a:gd name="T64" fmla="*/ 2147483647 w 2300"/>
              <a:gd name="T65" fmla="*/ 2147483647 h 2561"/>
              <a:gd name="T66" fmla="*/ 2147483647 w 2300"/>
              <a:gd name="T67" fmla="*/ 2147483647 h 2561"/>
              <a:gd name="T68" fmla="*/ 2147483647 w 2300"/>
              <a:gd name="T69" fmla="*/ 2147483647 h 2561"/>
              <a:gd name="T70" fmla="*/ 2147483647 w 2300"/>
              <a:gd name="T71" fmla="*/ 2147483647 h 2561"/>
              <a:gd name="T72" fmla="*/ 2147483647 w 2300"/>
              <a:gd name="T73" fmla="*/ 2147483647 h 2561"/>
              <a:gd name="T74" fmla="*/ 2147483647 w 2300"/>
              <a:gd name="T75" fmla="*/ 2147483647 h 2561"/>
              <a:gd name="T76" fmla="*/ 2147483647 w 2300"/>
              <a:gd name="T77" fmla="*/ 2147483647 h 2561"/>
              <a:gd name="T78" fmla="*/ 2147483647 w 2300"/>
              <a:gd name="T79" fmla="*/ 2147483647 h 2561"/>
              <a:gd name="T80" fmla="*/ 2147483647 w 2300"/>
              <a:gd name="T81" fmla="*/ 2147483647 h 2561"/>
              <a:gd name="T82" fmla="*/ 2147483647 w 2300"/>
              <a:gd name="T83" fmla="*/ 2147483647 h 2561"/>
              <a:gd name="T84" fmla="*/ 2147483647 w 2300"/>
              <a:gd name="T85" fmla="*/ 2147483647 h 2561"/>
              <a:gd name="T86" fmla="*/ 2147483647 w 2300"/>
              <a:gd name="T87" fmla="*/ 2147483647 h 2561"/>
              <a:gd name="T88" fmla="*/ 2147483647 w 2300"/>
              <a:gd name="T89" fmla="*/ 2147483647 h 2561"/>
              <a:gd name="T90" fmla="*/ 2147483647 w 2300"/>
              <a:gd name="T91" fmla="*/ 2147483647 h 2561"/>
              <a:gd name="T92" fmla="*/ 0 w 2300"/>
              <a:gd name="T93" fmla="*/ 2147483647 h 2561"/>
              <a:gd name="T94" fmla="*/ 2147483647 w 2300"/>
              <a:gd name="T95" fmla="*/ 2147483647 h 2561"/>
              <a:gd name="T96" fmla="*/ 2147483647 w 2300"/>
              <a:gd name="T97" fmla="*/ 2147483647 h 2561"/>
              <a:gd name="T98" fmla="*/ 2147483647 w 2300"/>
              <a:gd name="T99" fmla="*/ 2147483647 h 2561"/>
              <a:gd name="T100" fmla="*/ 2147483647 w 2300"/>
              <a:gd name="T101" fmla="*/ 2147483647 h 2561"/>
              <a:gd name="T102" fmla="*/ 2147483647 w 2300"/>
              <a:gd name="T103" fmla="*/ 2147483647 h 2561"/>
              <a:gd name="T104" fmla="*/ 2147483647 w 2300"/>
              <a:gd name="T105" fmla="*/ 2147483647 h 2561"/>
              <a:gd name="T106" fmla="*/ 2147483647 w 2300"/>
              <a:gd name="T107" fmla="*/ 2147483647 h 2561"/>
              <a:gd name="T108" fmla="*/ 2147483647 w 2300"/>
              <a:gd name="T109" fmla="*/ 0 h 256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00"/>
              <a:gd name="T166" fmla="*/ 0 h 2561"/>
              <a:gd name="T167" fmla="*/ 2300 w 2300"/>
              <a:gd name="T168" fmla="*/ 2561 h 256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00" h="2561">
                <a:moveTo>
                  <a:pt x="2135" y="2561"/>
                </a:moveTo>
                <a:cubicBezTo>
                  <a:pt x="2132" y="2540"/>
                  <a:pt x="2131" y="2519"/>
                  <a:pt x="2127" y="2499"/>
                </a:cubicBezTo>
                <a:cubicBezTo>
                  <a:pt x="2125" y="2490"/>
                  <a:pt x="2115" y="2481"/>
                  <a:pt x="2118" y="2472"/>
                </a:cubicBezTo>
                <a:cubicBezTo>
                  <a:pt x="2123" y="2460"/>
                  <a:pt x="2161" y="2449"/>
                  <a:pt x="2171" y="2446"/>
                </a:cubicBezTo>
                <a:cubicBezTo>
                  <a:pt x="2189" y="2434"/>
                  <a:pt x="2206" y="2422"/>
                  <a:pt x="2224" y="2410"/>
                </a:cubicBezTo>
                <a:cubicBezTo>
                  <a:pt x="2233" y="2404"/>
                  <a:pt x="2251" y="2393"/>
                  <a:pt x="2251" y="2393"/>
                </a:cubicBezTo>
                <a:cubicBezTo>
                  <a:pt x="2257" y="2384"/>
                  <a:pt x="2260" y="2373"/>
                  <a:pt x="2268" y="2366"/>
                </a:cubicBezTo>
                <a:cubicBezTo>
                  <a:pt x="2275" y="2360"/>
                  <a:pt x="2291" y="2366"/>
                  <a:pt x="2295" y="2357"/>
                </a:cubicBezTo>
                <a:cubicBezTo>
                  <a:pt x="2300" y="2344"/>
                  <a:pt x="2277" y="2303"/>
                  <a:pt x="2268" y="2295"/>
                </a:cubicBezTo>
                <a:cubicBezTo>
                  <a:pt x="2261" y="2289"/>
                  <a:pt x="2250" y="2290"/>
                  <a:pt x="2242" y="2286"/>
                </a:cubicBezTo>
                <a:cubicBezTo>
                  <a:pt x="2213" y="2270"/>
                  <a:pt x="2169" y="2226"/>
                  <a:pt x="2135" y="2215"/>
                </a:cubicBezTo>
                <a:cubicBezTo>
                  <a:pt x="2117" y="2209"/>
                  <a:pt x="2082" y="2198"/>
                  <a:pt x="2082" y="2198"/>
                </a:cubicBezTo>
                <a:cubicBezTo>
                  <a:pt x="2056" y="2171"/>
                  <a:pt x="2046" y="2148"/>
                  <a:pt x="2011" y="2136"/>
                </a:cubicBezTo>
                <a:cubicBezTo>
                  <a:pt x="1968" y="2107"/>
                  <a:pt x="1927" y="2072"/>
                  <a:pt x="1878" y="2056"/>
                </a:cubicBezTo>
                <a:cubicBezTo>
                  <a:pt x="1831" y="1981"/>
                  <a:pt x="1893" y="2067"/>
                  <a:pt x="1834" y="2021"/>
                </a:cubicBezTo>
                <a:cubicBezTo>
                  <a:pt x="1825" y="2014"/>
                  <a:pt x="1824" y="2001"/>
                  <a:pt x="1816" y="1994"/>
                </a:cubicBezTo>
                <a:cubicBezTo>
                  <a:pt x="1800" y="1980"/>
                  <a:pt x="1763" y="1958"/>
                  <a:pt x="1763" y="1958"/>
                </a:cubicBezTo>
                <a:cubicBezTo>
                  <a:pt x="1715" y="1889"/>
                  <a:pt x="1778" y="1973"/>
                  <a:pt x="1719" y="1914"/>
                </a:cubicBezTo>
                <a:cubicBezTo>
                  <a:pt x="1712" y="1907"/>
                  <a:pt x="1709" y="1895"/>
                  <a:pt x="1701" y="1888"/>
                </a:cubicBezTo>
                <a:cubicBezTo>
                  <a:pt x="1685" y="1874"/>
                  <a:pt x="1648" y="1852"/>
                  <a:pt x="1648" y="1852"/>
                </a:cubicBezTo>
                <a:cubicBezTo>
                  <a:pt x="1618" y="1808"/>
                  <a:pt x="1639" y="1832"/>
                  <a:pt x="1577" y="1790"/>
                </a:cubicBezTo>
                <a:cubicBezTo>
                  <a:pt x="1568" y="1784"/>
                  <a:pt x="1560" y="1778"/>
                  <a:pt x="1551" y="1772"/>
                </a:cubicBezTo>
                <a:cubicBezTo>
                  <a:pt x="1542" y="1766"/>
                  <a:pt x="1524" y="1755"/>
                  <a:pt x="1524" y="1755"/>
                </a:cubicBezTo>
                <a:cubicBezTo>
                  <a:pt x="1518" y="1746"/>
                  <a:pt x="1514" y="1736"/>
                  <a:pt x="1506" y="1728"/>
                </a:cubicBezTo>
                <a:cubicBezTo>
                  <a:pt x="1499" y="1720"/>
                  <a:pt x="1487" y="1718"/>
                  <a:pt x="1480" y="1710"/>
                </a:cubicBezTo>
                <a:cubicBezTo>
                  <a:pt x="1447" y="1668"/>
                  <a:pt x="1502" y="1694"/>
                  <a:pt x="1444" y="1675"/>
                </a:cubicBezTo>
                <a:cubicBezTo>
                  <a:pt x="1438" y="1666"/>
                  <a:pt x="1434" y="1656"/>
                  <a:pt x="1426" y="1648"/>
                </a:cubicBezTo>
                <a:cubicBezTo>
                  <a:pt x="1419" y="1641"/>
                  <a:pt x="1406" y="1639"/>
                  <a:pt x="1400" y="1631"/>
                </a:cubicBezTo>
                <a:cubicBezTo>
                  <a:pt x="1365" y="1587"/>
                  <a:pt x="1423" y="1615"/>
                  <a:pt x="1364" y="1595"/>
                </a:cubicBezTo>
                <a:cubicBezTo>
                  <a:pt x="1347" y="1539"/>
                  <a:pt x="1371" y="1594"/>
                  <a:pt x="1329" y="1560"/>
                </a:cubicBezTo>
                <a:cubicBezTo>
                  <a:pt x="1270" y="1513"/>
                  <a:pt x="1351" y="1547"/>
                  <a:pt x="1285" y="1524"/>
                </a:cubicBezTo>
                <a:cubicBezTo>
                  <a:pt x="1250" y="1491"/>
                  <a:pt x="1199" y="1459"/>
                  <a:pt x="1152" y="1445"/>
                </a:cubicBezTo>
                <a:cubicBezTo>
                  <a:pt x="1128" y="1409"/>
                  <a:pt x="1116" y="1415"/>
                  <a:pt x="1081" y="1391"/>
                </a:cubicBezTo>
                <a:cubicBezTo>
                  <a:pt x="1054" y="1352"/>
                  <a:pt x="1022" y="1320"/>
                  <a:pt x="983" y="1294"/>
                </a:cubicBezTo>
                <a:cubicBezTo>
                  <a:pt x="965" y="1265"/>
                  <a:pt x="898" y="1198"/>
                  <a:pt x="868" y="1188"/>
                </a:cubicBezTo>
                <a:cubicBezTo>
                  <a:pt x="850" y="1182"/>
                  <a:pt x="833" y="1176"/>
                  <a:pt x="815" y="1170"/>
                </a:cubicBezTo>
                <a:cubicBezTo>
                  <a:pt x="806" y="1167"/>
                  <a:pt x="788" y="1161"/>
                  <a:pt x="788" y="1161"/>
                </a:cubicBezTo>
                <a:cubicBezTo>
                  <a:pt x="764" y="1123"/>
                  <a:pt x="758" y="1131"/>
                  <a:pt x="718" y="1117"/>
                </a:cubicBezTo>
                <a:cubicBezTo>
                  <a:pt x="689" y="1073"/>
                  <a:pt x="596" y="1010"/>
                  <a:pt x="540" y="993"/>
                </a:cubicBezTo>
                <a:cubicBezTo>
                  <a:pt x="512" y="973"/>
                  <a:pt x="494" y="950"/>
                  <a:pt x="461" y="939"/>
                </a:cubicBezTo>
                <a:cubicBezTo>
                  <a:pt x="439" y="877"/>
                  <a:pt x="380" y="842"/>
                  <a:pt x="328" y="806"/>
                </a:cubicBezTo>
                <a:cubicBezTo>
                  <a:pt x="298" y="785"/>
                  <a:pt x="288" y="756"/>
                  <a:pt x="257" y="736"/>
                </a:cubicBezTo>
                <a:cubicBezTo>
                  <a:pt x="251" y="727"/>
                  <a:pt x="247" y="717"/>
                  <a:pt x="239" y="709"/>
                </a:cubicBezTo>
                <a:cubicBezTo>
                  <a:pt x="231" y="701"/>
                  <a:pt x="219" y="699"/>
                  <a:pt x="212" y="691"/>
                </a:cubicBezTo>
                <a:cubicBezTo>
                  <a:pt x="178" y="648"/>
                  <a:pt x="237" y="676"/>
                  <a:pt x="177" y="656"/>
                </a:cubicBezTo>
                <a:cubicBezTo>
                  <a:pt x="126" y="579"/>
                  <a:pt x="108" y="613"/>
                  <a:pt x="53" y="576"/>
                </a:cubicBezTo>
                <a:cubicBezTo>
                  <a:pt x="18" y="553"/>
                  <a:pt x="36" y="561"/>
                  <a:pt x="0" y="550"/>
                </a:cubicBezTo>
                <a:cubicBezTo>
                  <a:pt x="35" y="526"/>
                  <a:pt x="70" y="502"/>
                  <a:pt x="106" y="479"/>
                </a:cubicBezTo>
                <a:cubicBezTo>
                  <a:pt x="115" y="473"/>
                  <a:pt x="124" y="467"/>
                  <a:pt x="133" y="461"/>
                </a:cubicBezTo>
                <a:cubicBezTo>
                  <a:pt x="142" y="455"/>
                  <a:pt x="159" y="443"/>
                  <a:pt x="159" y="443"/>
                </a:cubicBezTo>
                <a:cubicBezTo>
                  <a:pt x="165" y="434"/>
                  <a:pt x="168" y="423"/>
                  <a:pt x="177" y="417"/>
                </a:cubicBezTo>
                <a:cubicBezTo>
                  <a:pt x="193" y="407"/>
                  <a:pt x="230" y="399"/>
                  <a:pt x="230" y="399"/>
                </a:cubicBezTo>
                <a:cubicBezTo>
                  <a:pt x="253" y="330"/>
                  <a:pt x="222" y="415"/>
                  <a:pt x="257" y="346"/>
                </a:cubicBezTo>
                <a:cubicBezTo>
                  <a:pt x="279" y="304"/>
                  <a:pt x="282" y="242"/>
                  <a:pt x="292" y="195"/>
                </a:cubicBezTo>
                <a:cubicBezTo>
                  <a:pt x="285" y="133"/>
                  <a:pt x="277" y="58"/>
                  <a:pt x="248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790950" y="4786313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42950" y="519113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33375"/>
            <a:ext cx="225266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989138"/>
            <a:ext cx="19129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caj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789363"/>
            <a:ext cx="1981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208 C 0.00313 -0.01064 0.01337 -0.01504 0.0217 -0.01504 C 0.03385 -0.01504 0.04566 -0.00856 0.0526 0.00232 C 0.0816 0.04514 0.10382 0.13912 0.10382 0.2507 C 0.10382 0.25116 0.10382 0.25255 0.10382 0.25301 C 0.10382 0.25255 0.10382 0.25487 0.10382 0.2551 C 0.10382 0.36644 0.0816 0.4625 0.0526 0.50533 C 0.04566 0.51389 0.03385 0.52037 0.0217 0.52037 C 0.01337 0.52037 0.00313 0.51621 -0.00382 0.50764 C -0.01059 0.49908 -0.01406 0.4882 -0.01406 0.47524 C -0.01406 0.46042 -0.00885 0.44769 -0.00017 0.43912 C 0.03385 0.40047 0.10885 0.37246 0.19774 0.37246 C 0.19774 0.37292 0.19931 0.37246 0.19931 0.37292 C 0.19931 0.37246 0.20087 0.37246 0.20087 0.37292 C 0.2901 0.37246 0.36684 0.40047 0.40087 0.43912 C 0.40764 0.44769 0.41285 0.46042 0.41285 0.47524 C 0.41285 0.4882 0.40955 0.49908 0.4026 0.50764 C 0.39583 0.51621 0.38733 0.52037 0.37691 0.52037 C 0.3651 0.52037 0.35503 0.51389 0.34809 0.50533 C 0.31736 0.4625 0.29514 0.36644 0.29514 0.25487 C 0.29514 0.2551 0.29514 0.25255 0.29514 0.25301 C 0.29514 0.25255 0.29514 0.2507 0.29514 0.25116 C 0.29514 0.13912 0.31736 0.04514 0.34809 -4.44444E-6 C 0.35503 -0.00856 0.3651 -0.01504 0.37691 -0.01504 C 0.38733 -0.01504 0.39583 -0.01064 0.4026 -0.00208 C 0.40955 0.00649 0.41285 0.01945 0.41285 0.02987 C 0.41285 0.04514 0.40764 0.05787 0.40087 0.06852 C 0.36684 0.1051 0.2901 0.13264 0.20087 0.13264 C 0.20087 0.13311 0.20087 0.13264 0.19931 0.13264 C 0.19931 0.13311 0.19774 0.13264 0.19774 0.13311 C 0.10885 0.13264 0.03385 0.1051 -0.00017 0.06852 C -0.00885 0.05787 -0.01406 0.04514 -0.01406 0.02987 C -0.01406 0.01945 -0.01059 0.00649 -0.00382 -0.00208 Z " pathEditMode="relative" rAng="0" ptsTypes="fffffffffffffffffffffffffffffffff">
                                      <p:cBhvr>
                                        <p:cTn id="2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/>
          <p:cNvSpPr/>
          <p:nvPr/>
        </p:nvSpPr>
        <p:spPr>
          <a:xfrm rot="16200000">
            <a:off x="853898" y="810400"/>
            <a:ext cx="2286016" cy="219462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</a:rPr>
              <a:t>Sistema Integrado con Operación descentralizada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 rot="16200000">
            <a:off x="5822450" y="810398"/>
            <a:ext cx="2286016" cy="219462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Coordinación entre adquisiciones  y presupuesto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 rot="16200000">
            <a:off x="2416503" y="2657127"/>
            <a:ext cx="2286016" cy="219462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Fomento de la competencia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 rot="16200000">
            <a:off x="4719294" y="2657127"/>
            <a:ext cx="2286016" cy="219462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Mejoramiento continuo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 rot="16200000">
            <a:off x="3356987" y="730635"/>
            <a:ext cx="2286016" cy="230425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</a:rPr>
              <a:t>Estandarización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Hexagon 21"/>
          <p:cNvSpPr/>
          <p:nvPr/>
        </p:nvSpPr>
        <p:spPr>
          <a:xfrm rot="16200000">
            <a:off x="311" y="2728565"/>
            <a:ext cx="2286016" cy="219462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Optimización de la capacidad de compra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 rot="16200000">
            <a:off x="1025844" y="4546265"/>
            <a:ext cx="2286016" cy="219462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Soporte informático y gestión de la información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 rot="16200000">
            <a:off x="3403247" y="4546265"/>
            <a:ext cx="2286016" cy="219462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Proveedurías acreditadas / funcionarios especializados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Hexagon 24"/>
          <p:cNvSpPr/>
          <p:nvPr/>
        </p:nvSpPr>
        <p:spPr>
          <a:xfrm rot="16200000">
            <a:off x="5740752" y="4546266"/>
            <a:ext cx="2286016" cy="219462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Control inteligente permanente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95288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+mj-lt"/>
                <a:ea typeface="+mj-ea"/>
                <a:cs typeface="+mj-cs"/>
              </a:rPr>
              <a:t>Estrategias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>
                <a:solidFill>
                  <a:schemeClr val="tx2"/>
                </a:solidFill>
                <a:latin typeface="Calibri" pitchFamily="34" charset="0"/>
              </a:rPr>
              <a:t>PRINCIPALES RETOS</a:t>
            </a:r>
            <a:r>
              <a:rPr lang="es-ES" sz="28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sz="2800" b="1">
                <a:latin typeface="Calibri" pitchFamily="34" charset="0"/>
              </a:rPr>
              <a:t> </a:t>
            </a:r>
            <a:r>
              <a:rPr lang="es-ES" sz="4400">
                <a:latin typeface="Calibri" pitchFamily="34" charset="0"/>
              </a:rPr>
              <a:t> </a:t>
            </a:r>
          </a:p>
        </p:txBody>
      </p:sp>
      <p:sp>
        <p:nvSpPr>
          <p:cNvPr id="29699" name="Oval 8"/>
          <p:cNvSpPr>
            <a:spLocks noChangeArrowheads="1"/>
          </p:cNvSpPr>
          <p:nvPr/>
        </p:nvSpPr>
        <p:spPr bwMode="auto">
          <a:xfrm>
            <a:off x="323850" y="1700213"/>
            <a:ext cx="1368425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Transparencia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1908175" y="1484313"/>
            <a:ext cx="57689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600"/>
              <a:t> </a:t>
            </a:r>
            <a:r>
              <a:rPr lang="es-ES" sz="1400"/>
              <a:t>Único Sistema de Adquisiciones -  todas las Instituciones comprando       de la misma manera.</a:t>
            </a:r>
          </a:p>
          <a:p>
            <a:r>
              <a:rPr lang="es-ES" sz="1400"/>
              <a:t>  </a:t>
            </a:r>
          </a:p>
          <a:p>
            <a:pPr>
              <a:buFontTx/>
              <a:buChar char="•"/>
            </a:pPr>
            <a:r>
              <a:rPr lang="es-ES" sz="1400"/>
              <a:t>Un sistema electrónico único de adquisiciones o sistemas estrictamente compatibles para uso de todas las  entidades del Sector Público, con  procesos y documentos estandarizados y electrónicos</a:t>
            </a:r>
          </a:p>
          <a:p>
            <a:pPr>
              <a:buFontTx/>
              <a:buChar char="•"/>
            </a:pPr>
            <a:endParaRPr lang="es-ES" sz="1400"/>
          </a:p>
          <a:p>
            <a:pPr>
              <a:buFontTx/>
              <a:buChar char="•"/>
            </a:pPr>
            <a:r>
              <a:rPr lang="es-ES" sz="1400"/>
              <a:t>Ampliar cobertura y acceso conectividad banda ancha</a:t>
            </a:r>
          </a:p>
        </p:txBody>
      </p:sp>
      <p:sp>
        <p:nvSpPr>
          <p:cNvPr id="29701" name="Oval 13"/>
          <p:cNvSpPr>
            <a:spLocks noChangeArrowheads="1"/>
          </p:cNvSpPr>
          <p:nvPr/>
        </p:nvSpPr>
        <p:spPr bwMode="auto">
          <a:xfrm>
            <a:off x="323850" y="3429000"/>
            <a:ext cx="1368425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Agilidad</a:t>
            </a:r>
          </a:p>
        </p:txBody>
      </p:sp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1835150" y="3716338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 Adquisiciones en  días/ Licitaciones ordinarias en dos meses</a:t>
            </a:r>
          </a:p>
        </p:txBody>
      </p:sp>
      <p:sp>
        <p:nvSpPr>
          <p:cNvPr id="29703" name="Text Box 18"/>
          <p:cNvSpPr txBox="1">
            <a:spLocks noChangeArrowheads="1"/>
          </p:cNvSpPr>
          <p:nvPr/>
        </p:nvSpPr>
        <p:spPr bwMode="auto">
          <a:xfrm>
            <a:off x="1835150" y="55165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R" sz="1600"/>
          </a:p>
        </p:txBody>
      </p:sp>
      <p:sp>
        <p:nvSpPr>
          <p:cNvPr id="29704" name="Oval 21"/>
          <p:cNvSpPr>
            <a:spLocks noChangeArrowheads="1"/>
          </p:cNvSpPr>
          <p:nvPr/>
        </p:nvSpPr>
        <p:spPr bwMode="auto">
          <a:xfrm>
            <a:off x="323850" y="4581525"/>
            <a:ext cx="1368425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Mejores </a:t>
            </a:r>
          </a:p>
          <a:p>
            <a:pPr algn="ctr"/>
            <a:r>
              <a:rPr lang="es-ES" sz="1400"/>
              <a:t>compras</a:t>
            </a:r>
          </a:p>
        </p:txBody>
      </p:sp>
      <p:sp>
        <p:nvSpPr>
          <p:cNvPr id="29705" name="Text Box 22"/>
          <p:cNvSpPr txBox="1">
            <a:spLocks noChangeArrowheads="1"/>
          </p:cNvSpPr>
          <p:nvPr/>
        </p:nvSpPr>
        <p:spPr bwMode="auto">
          <a:xfrm>
            <a:off x="1908175" y="4508500"/>
            <a:ext cx="5759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Política de compra de los  bienes y servicios comunes para todo el  Estado .  </a:t>
            </a:r>
          </a:p>
          <a:p>
            <a:r>
              <a:rPr lang="es-ES" sz="1600"/>
              <a:t>Consolidación de compras  de bienes y servicios a través de convenios marco;  subastas electrónicas,  entre 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4"/>
          <p:cNvSpPr>
            <a:spLocks noChangeArrowheads="1"/>
          </p:cNvSpPr>
          <p:nvPr/>
        </p:nvSpPr>
        <p:spPr bwMode="auto">
          <a:xfrm>
            <a:off x="250825" y="2565400"/>
            <a:ext cx="1368425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Ahorro</a:t>
            </a:r>
          </a:p>
        </p:txBody>
      </p: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250825" y="3789363"/>
            <a:ext cx="1368425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Competencia</a:t>
            </a:r>
          </a:p>
        </p:txBody>
      </p:sp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323850" y="4941888"/>
            <a:ext cx="1368425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Control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908175" y="2636838"/>
            <a:ext cx="568801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El estado comprando a mejor costo posible </a:t>
            </a:r>
          </a:p>
          <a:p>
            <a:r>
              <a:rPr lang="es-ES" sz="1600"/>
              <a:t>Mínimos  costos administrativos para proveedores y  el gobierno </a:t>
            </a:r>
            <a:r>
              <a:rPr lang="es-ES"/>
              <a:t> 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763713" y="3933825"/>
            <a:ext cx="5905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Aumento en el  número de Proveedores que ofrecen al Estado</a:t>
            </a:r>
          </a:p>
          <a:p>
            <a:r>
              <a:rPr lang="es-ES" sz="1600"/>
              <a:t>Fomento de la competencia  MYPIMES</a:t>
            </a:r>
          </a:p>
          <a:p>
            <a:r>
              <a:rPr lang="es-ES" sz="1600"/>
              <a:t>Compras Sustentables</a:t>
            </a:r>
            <a:r>
              <a:rPr lang="es-ES"/>
              <a:t> 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1763713" y="5013325"/>
            <a:ext cx="66246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El control es inteligente,  permanente y no interviniente</a:t>
            </a:r>
          </a:p>
          <a:p>
            <a:r>
              <a:rPr lang="es-ES" sz="1600"/>
              <a:t>El sistema de adquisiciones confiable que permita rendición </a:t>
            </a:r>
          </a:p>
          <a:p>
            <a:r>
              <a:rPr lang="es-ES" sz="1600"/>
              <a:t>de  cuenta a los ciudadanos.  </a:t>
            </a: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1476375" y="476250"/>
            <a:ext cx="5183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RETOS</a:t>
            </a:r>
          </a:p>
        </p:txBody>
      </p:sp>
      <p:sp>
        <p:nvSpPr>
          <p:cNvPr id="30729" name="Oval 11"/>
          <p:cNvSpPr>
            <a:spLocks noChangeArrowheads="1"/>
          </p:cNvSpPr>
          <p:nvPr/>
        </p:nvSpPr>
        <p:spPr bwMode="auto">
          <a:xfrm>
            <a:off x="250825" y="1412875"/>
            <a:ext cx="1368425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Especialización</a:t>
            </a:r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1835150" y="1268413"/>
            <a:ext cx="5473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Adquisiciones hechas por especialistas acreditados</a:t>
            </a:r>
          </a:p>
          <a:p>
            <a:r>
              <a:rPr lang="es-ES" sz="1600"/>
              <a:t>Proveedurías con niveles de certificación según su capacidad     Sector Público   -  Sector Privado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4525" cy="1143000"/>
          </a:xfrm>
          <a:noFill/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2"/>
                </a:solidFill>
              </a:rPr>
              <a:t>Antecedentes  e-GP Costa Rica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135938" cy="4276725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2000   Diagnóstico de la situación de País,  análisis de países de la región que fueron avanzando en compras electrónicas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s-ES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 Desarrollo de una Estrategia de Gobierno Digital,  Implementación del Sistema de Compras  Gubernamentales  Compr@RED, basada en  etapas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Arial" charset="0"/>
                <a:cs typeface="Arial" charset="0"/>
              </a:rPr>
              <a:t> 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2001 El Gobierno abre una ventana  para mostrar la transparencia en las compras públicas,  información de todas las etapas del proceso compras del Poder Ejecutivo  </a:t>
            </a:r>
          </a:p>
          <a:p>
            <a:pPr algn="just" eaLnBrk="1" hangingPunct="1">
              <a:lnSpc>
                <a:spcPct val="80000"/>
              </a:lnSpc>
            </a:pPr>
            <a:endParaRPr lang="es-ES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1400" smtClean="0">
                <a:latin typeface="Arial" charset="0"/>
                <a:cs typeface="Arial" charset="0"/>
              </a:rPr>
              <a:t>Registro único de Proveedores y catálogo de mercancías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s-ES" sz="1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1400" smtClean="0">
                <a:latin typeface="Arial" charset="0"/>
                <a:cs typeface="Arial" charset="0"/>
              </a:rPr>
              <a:t>Información de los Pliegos de Condiciones – gratuitos.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s-ES" sz="1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1400" smtClean="0">
                <a:latin typeface="Arial" charset="0"/>
                <a:cs typeface="Arial" charset="0"/>
              </a:rPr>
              <a:t>Seguimiento de los estados de los trámites,  todas las etapas se notifican electrónicamente a los Proveedores interesados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s-ES" sz="16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771775" y="620713"/>
            <a:ext cx="3384550" cy="1150937"/>
          </a:xfrm>
          <a:prstGeom prst="rect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Consejo de Dirección </a:t>
            </a:r>
          </a:p>
          <a:p>
            <a:pPr algn="ctr"/>
            <a:r>
              <a:rPr lang="es-ES" sz="1200">
                <a:solidFill>
                  <a:schemeClr val="bg1"/>
                </a:solidFill>
              </a:rPr>
              <a:t>Ministro de Hacienda</a:t>
            </a:r>
          </a:p>
          <a:p>
            <a:pPr algn="ctr"/>
            <a:r>
              <a:rPr lang="es-ES" sz="1200">
                <a:solidFill>
                  <a:schemeClr val="bg1"/>
                </a:solidFill>
              </a:rPr>
              <a:t> Otras entidades Sector Público</a:t>
            </a:r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3059113" y="2276475"/>
            <a:ext cx="3025775" cy="112553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Sistema Nacional de 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Compras Públicas</a:t>
            </a:r>
          </a:p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755650" y="2420938"/>
            <a:ext cx="1439863" cy="792162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DGABCA</a:t>
            </a:r>
          </a:p>
        </p:txBody>
      </p:sp>
      <p:sp>
        <p:nvSpPr>
          <p:cNvPr id="31749" name="AutoShape 8"/>
          <p:cNvSpPr>
            <a:spLocks noChangeArrowheads="1"/>
          </p:cNvSpPr>
          <p:nvPr/>
        </p:nvSpPr>
        <p:spPr bwMode="auto">
          <a:xfrm>
            <a:off x="3851275" y="4149725"/>
            <a:ext cx="1296988" cy="1008063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Grupos 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de trabajo</a:t>
            </a:r>
          </a:p>
        </p:txBody>
      </p:sp>
      <p:sp>
        <p:nvSpPr>
          <p:cNvPr id="31750" name="AutoShape 9"/>
          <p:cNvSpPr>
            <a:spLocks noChangeArrowheads="1"/>
          </p:cNvSpPr>
          <p:nvPr/>
        </p:nvSpPr>
        <p:spPr bwMode="auto">
          <a:xfrm>
            <a:off x="5364163" y="4149725"/>
            <a:ext cx="1296987" cy="1008063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Grupos 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de trabajo</a:t>
            </a:r>
          </a:p>
        </p:txBody>
      </p:sp>
      <p:sp>
        <p:nvSpPr>
          <p:cNvPr id="31751" name="AutoShape 10"/>
          <p:cNvSpPr>
            <a:spLocks noChangeArrowheads="1"/>
          </p:cNvSpPr>
          <p:nvPr/>
        </p:nvSpPr>
        <p:spPr bwMode="auto">
          <a:xfrm>
            <a:off x="2339975" y="4149725"/>
            <a:ext cx="1296988" cy="1008063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Grupos 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de trabajo</a:t>
            </a:r>
          </a:p>
        </p:txBody>
      </p:sp>
      <p:sp>
        <p:nvSpPr>
          <p:cNvPr id="31752" name="AutoShape 11"/>
          <p:cNvSpPr>
            <a:spLocks noChangeArrowheads="1"/>
          </p:cNvSpPr>
          <p:nvPr/>
        </p:nvSpPr>
        <p:spPr bwMode="auto">
          <a:xfrm>
            <a:off x="827088" y="4149725"/>
            <a:ext cx="1296987" cy="1008063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Grupos 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de trabajo</a:t>
            </a:r>
          </a:p>
        </p:txBody>
      </p:sp>
      <p:sp>
        <p:nvSpPr>
          <p:cNvPr id="31753" name="AutoShape 12"/>
          <p:cNvSpPr>
            <a:spLocks noChangeArrowheads="1"/>
          </p:cNvSpPr>
          <p:nvPr/>
        </p:nvSpPr>
        <p:spPr bwMode="auto">
          <a:xfrm>
            <a:off x="6804025" y="4149725"/>
            <a:ext cx="1296988" cy="1008063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Grupos 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de trabajo</a:t>
            </a:r>
          </a:p>
        </p:txBody>
      </p:sp>
      <p:sp>
        <p:nvSpPr>
          <p:cNvPr id="31754" name="AutoShape 13"/>
          <p:cNvSpPr>
            <a:spLocks noChangeArrowheads="1"/>
          </p:cNvSpPr>
          <p:nvPr/>
        </p:nvSpPr>
        <p:spPr bwMode="auto">
          <a:xfrm>
            <a:off x="2987675" y="5805488"/>
            <a:ext cx="3167063" cy="836612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RED NACIONAL DE 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COMPRAS PUBLICAS</a:t>
            </a:r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2124075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>
            <a:off x="3635375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>
            <a:off x="5148263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58" name="Line 18"/>
          <p:cNvSpPr>
            <a:spLocks noChangeShapeType="1"/>
          </p:cNvSpPr>
          <p:nvPr/>
        </p:nvSpPr>
        <p:spPr bwMode="auto">
          <a:xfrm>
            <a:off x="6659563" y="4437063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>
            <a:off x="1547813" y="5157788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0" name="Line 20"/>
          <p:cNvSpPr>
            <a:spLocks noChangeShapeType="1"/>
          </p:cNvSpPr>
          <p:nvPr/>
        </p:nvSpPr>
        <p:spPr bwMode="auto">
          <a:xfrm flipV="1">
            <a:off x="6084888" y="5157788"/>
            <a:ext cx="1223962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1" name="Line 23"/>
          <p:cNvSpPr>
            <a:spLocks noChangeShapeType="1"/>
          </p:cNvSpPr>
          <p:nvPr/>
        </p:nvSpPr>
        <p:spPr bwMode="auto">
          <a:xfrm>
            <a:off x="3203575" y="5157788"/>
            <a:ext cx="5778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2" name="Line 24"/>
          <p:cNvSpPr>
            <a:spLocks noChangeShapeType="1"/>
          </p:cNvSpPr>
          <p:nvPr/>
        </p:nvSpPr>
        <p:spPr bwMode="auto">
          <a:xfrm>
            <a:off x="4500563" y="50847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3" name="Line 25"/>
          <p:cNvSpPr>
            <a:spLocks noChangeShapeType="1"/>
          </p:cNvSpPr>
          <p:nvPr/>
        </p:nvSpPr>
        <p:spPr bwMode="auto">
          <a:xfrm flipH="1">
            <a:off x="5364163" y="515778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4" name="Line 26"/>
          <p:cNvSpPr>
            <a:spLocks noChangeShapeType="1"/>
          </p:cNvSpPr>
          <p:nvPr/>
        </p:nvSpPr>
        <p:spPr bwMode="auto">
          <a:xfrm>
            <a:off x="4500563" y="34290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5" name="Line 27"/>
          <p:cNvSpPr>
            <a:spLocks noChangeShapeType="1"/>
          </p:cNvSpPr>
          <p:nvPr/>
        </p:nvSpPr>
        <p:spPr bwMode="auto">
          <a:xfrm>
            <a:off x="4572000" y="17732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6" name="Line 28"/>
          <p:cNvSpPr>
            <a:spLocks noChangeShapeType="1"/>
          </p:cNvSpPr>
          <p:nvPr/>
        </p:nvSpPr>
        <p:spPr bwMode="auto">
          <a:xfrm>
            <a:off x="6156325" y="6237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67" name="AutoShape 29"/>
          <p:cNvSpPr>
            <a:spLocks noChangeArrowheads="1"/>
          </p:cNvSpPr>
          <p:nvPr/>
        </p:nvSpPr>
        <p:spPr bwMode="auto">
          <a:xfrm>
            <a:off x="7092950" y="5661025"/>
            <a:ext cx="1871663" cy="1008063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400">
                <a:solidFill>
                  <a:schemeClr val="bg1"/>
                </a:solidFill>
              </a:rPr>
              <a:t>RED</a:t>
            </a:r>
          </a:p>
          <a:p>
            <a:pPr algn="ctr"/>
            <a:r>
              <a:rPr lang="es-ES" sz="1400">
                <a:solidFill>
                  <a:schemeClr val="bg1"/>
                </a:solidFill>
              </a:rPr>
              <a:t>INTERAMERICANA</a:t>
            </a:r>
          </a:p>
          <a:p>
            <a:pPr algn="ctr"/>
            <a:r>
              <a:rPr lang="es-ES" sz="1400">
                <a:solidFill>
                  <a:schemeClr val="bg1"/>
                </a:solidFill>
              </a:rPr>
              <a:t>COMPRAS PÚBLICAS</a:t>
            </a:r>
          </a:p>
        </p:txBody>
      </p:sp>
      <p:sp>
        <p:nvSpPr>
          <p:cNvPr id="31768" name="Line 30"/>
          <p:cNvSpPr>
            <a:spLocks noChangeShapeType="1"/>
          </p:cNvSpPr>
          <p:nvPr/>
        </p:nvSpPr>
        <p:spPr bwMode="auto">
          <a:xfrm flipH="1">
            <a:off x="2268538" y="27813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9" name="AutoShape 31"/>
          <p:cNvSpPr>
            <a:spLocks noChangeArrowheads="1"/>
          </p:cNvSpPr>
          <p:nvPr/>
        </p:nvSpPr>
        <p:spPr bwMode="auto">
          <a:xfrm>
            <a:off x="6948488" y="2276475"/>
            <a:ext cx="1800225" cy="936625"/>
          </a:xfrm>
          <a:prstGeom prst="flowChartProcess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Consejo Consultivo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de Proveedores</a:t>
            </a:r>
          </a:p>
        </p:txBody>
      </p:sp>
      <p:sp>
        <p:nvSpPr>
          <p:cNvPr id="31770" name="Line 32"/>
          <p:cNvSpPr>
            <a:spLocks noChangeShapeType="1"/>
          </p:cNvSpPr>
          <p:nvPr/>
        </p:nvSpPr>
        <p:spPr bwMode="auto">
          <a:xfrm flipH="1">
            <a:off x="6156325" y="27082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2400" b="1" smtClean="0"/>
              <a:t>ELEMENTOS ESCENCIALES PARA LA MODERNIZACIÓN DE COMPRAS PUBLICAS  -  e-GP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sz="2000" smtClean="0"/>
              <a:t>Capacidad Institucional:  </a:t>
            </a:r>
            <a:r>
              <a:rPr lang="es-CR" sz="1400" smtClean="0"/>
              <a:t>  Liderazgo Integral del Gobierno,  Recurso Especializado  </a:t>
            </a:r>
          </a:p>
          <a:p>
            <a:r>
              <a:rPr lang="es-CR" sz="1400" smtClean="0"/>
              <a:t> </a:t>
            </a:r>
          </a:p>
          <a:p>
            <a:r>
              <a:rPr lang="es-CR" sz="2000" smtClean="0"/>
              <a:t>Gobernabilidad</a:t>
            </a:r>
            <a:r>
              <a:rPr lang="es-CR" sz="1400" smtClean="0"/>
              <a:t>:    Política Integral de e-compras  normas y regulaciones integradas consistentes y adaptadas a nuevos procedimientos</a:t>
            </a:r>
          </a:p>
          <a:p>
            <a:endParaRPr lang="es-CR" sz="1400" smtClean="0"/>
          </a:p>
          <a:p>
            <a:r>
              <a:rPr lang="es-CR" sz="2000" smtClean="0"/>
              <a:t>Nuevas facilidades    </a:t>
            </a:r>
            <a:r>
              <a:rPr lang="es-CR" sz="1400" smtClean="0"/>
              <a:t>Estandarización y simplificación de herramientas y procedimientos.</a:t>
            </a:r>
          </a:p>
          <a:p>
            <a:endParaRPr lang="es-CR" sz="1400" smtClean="0"/>
          </a:p>
          <a:p>
            <a:r>
              <a:rPr lang="es-CR" sz="2000" smtClean="0"/>
              <a:t>Intraestructura y Servicios Web:   </a:t>
            </a:r>
            <a:r>
              <a:rPr lang="es-CR" sz="1400" smtClean="0"/>
              <a:t>Conectividad masiva,  aplicación informativa estandarizada  -  accesible a todos.</a:t>
            </a:r>
          </a:p>
          <a:p>
            <a:endParaRPr lang="es-CR" sz="1400" smtClean="0"/>
          </a:p>
          <a:p>
            <a:r>
              <a:rPr lang="es-CR" sz="2000" smtClean="0"/>
              <a:t>Integración de terceros:    </a:t>
            </a:r>
            <a:r>
              <a:rPr lang="es-CR" sz="1400" smtClean="0"/>
              <a:t>Cooperación entre gobierno central,  gobierno locales y el sector privado,  participación y vigilancia activa de los ciudadanos -  capacitación  -  divulgación</a:t>
            </a:r>
          </a:p>
          <a:p>
            <a:r>
              <a:rPr lang="es-CR" sz="2000" smtClean="0"/>
              <a:t>Evaluación    </a:t>
            </a:r>
            <a:r>
              <a:rPr lang="es-CR" sz="1400" smtClean="0"/>
              <a:t>Seguimiento en línea y control integral</a:t>
            </a:r>
          </a:p>
          <a:p>
            <a:endParaRPr lang="es-CR" sz="1400" smtClean="0"/>
          </a:p>
          <a:p>
            <a:r>
              <a:rPr lang="es-CR" sz="2000" smtClean="0"/>
              <a:t>Gradualidad del proceso de cambio y modernización propio de las reformas estructurales  (</a:t>
            </a:r>
            <a:r>
              <a:rPr lang="es-CR" sz="1400" smtClean="0"/>
              <a:t>cuidado con las alternativas que intentan transformaciones repentinas  -    realidad de país</a:t>
            </a:r>
            <a:r>
              <a:rPr lang="es-CR" sz="1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wam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2987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tabacon_fal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7063"/>
            <a:ext cx="29876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manuel 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143125"/>
            <a:ext cx="32035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manuel antoni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5875"/>
            <a:ext cx="32035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lap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060575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tabacon_are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9876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16238" y="5589588"/>
            <a:ext cx="3014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/>
              <a:t>MUCHAS GRACIAS</a:t>
            </a:r>
          </a:p>
        </p:txBody>
      </p:sp>
      <p:pic>
        <p:nvPicPr>
          <p:cNvPr id="33801" name="Picture 9" descr="guan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4670425"/>
            <a:ext cx="32035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4572000" y="2708275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A5D7F9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33CC"/>
                </a:solidFill>
              </a:rPr>
              <a:t>EFECTIVIDAD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19200" y="3240088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A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316788" y="4678363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AU"/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533400" y="2743200"/>
            <a:ext cx="151765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33CC"/>
                </a:solidFill>
              </a:rPr>
              <a:t>TRANSPARENCIA</a:t>
            </a: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>
            <a:off x="2411413" y="2708275"/>
            <a:ext cx="1447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33CC"/>
                </a:solidFill>
              </a:rPr>
              <a:t>EFICIENCIA</a:t>
            </a:r>
          </a:p>
        </p:txBody>
      </p:sp>
      <p:sp>
        <p:nvSpPr>
          <p:cNvPr id="112647" name="AutoShape 7"/>
          <p:cNvSpPr>
            <a:spLocks noChangeArrowheads="1"/>
          </p:cNvSpPr>
          <p:nvPr/>
        </p:nvSpPr>
        <p:spPr bwMode="auto">
          <a:xfrm>
            <a:off x="6732588" y="2781300"/>
            <a:ext cx="1447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33CC"/>
                </a:solidFill>
              </a:rPr>
              <a:t>INTEGRACION</a:t>
            </a: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3635375" y="1268413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R" sz="1400" b="1">
              <a:solidFill>
                <a:srgbClr val="0000FF"/>
              </a:solidFill>
            </a:endParaRPr>
          </a:p>
        </p:txBody>
      </p:sp>
      <p:cxnSp>
        <p:nvCxnSpPr>
          <p:cNvPr id="112649" name="AutoShape 9"/>
          <p:cNvCxnSpPr>
            <a:cxnSpLocks noChangeShapeType="1"/>
          </p:cNvCxnSpPr>
          <p:nvPr/>
        </p:nvCxnSpPr>
        <p:spPr bwMode="auto">
          <a:xfrm rot="5400000">
            <a:off x="2797176" y="954087"/>
            <a:ext cx="254000" cy="33305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2650" name="AutoShape 10"/>
          <p:cNvCxnSpPr>
            <a:cxnSpLocks noChangeShapeType="1"/>
          </p:cNvCxnSpPr>
          <p:nvPr/>
        </p:nvCxnSpPr>
        <p:spPr bwMode="auto">
          <a:xfrm flipH="1">
            <a:off x="4572000" y="1916113"/>
            <a:ext cx="15875" cy="668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11413" y="3573463"/>
            <a:ext cx="1447800" cy="2992437"/>
            <a:chOff x="1392" y="2544"/>
            <a:chExt cx="912" cy="1632"/>
          </a:xfrm>
        </p:grpSpPr>
        <p:sp>
          <p:nvSpPr>
            <p:cNvPr id="6171" name="AutoShape 12"/>
            <p:cNvSpPr>
              <a:spLocks noChangeArrowheads="1"/>
            </p:cNvSpPr>
            <p:nvPr/>
          </p:nvSpPr>
          <p:spPr bwMode="auto">
            <a:xfrm>
              <a:off x="1392" y="2544"/>
              <a:ext cx="912" cy="16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R"/>
            </a:p>
          </p:txBody>
        </p:sp>
        <p:sp>
          <p:nvSpPr>
            <p:cNvPr id="6172" name="Text Box 13"/>
            <p:cNvSpPr txBox="1">
              <a:spLocks noChangeArrowheads="1"/>
            </p:cNvSpPr>
            <p:nvPr/>
          </p:nvSpPr>
          <p:spPr bwMode="auto">
            <a:xfrm>
              <a:off x="1392" y="2592"/>
              <a:ext cx="912" cy="104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200" b="1">
                <a:solidFill>
                  <a:srgbClr val="0000FF"/>
                </a:solidFill>
              </a:endParaRPr>
            </a:p>
            <a:p>
              <a:pPr algn="ctr"/>
              <a:r>
                <a:rPr lang="es-ES" sz="1200" b="1">
                  <a:solidFill>
                    <a:srgbClr val="0033CC"/>
                  </a:solidFill>
                </a:rPr>
                <a:t>Reducción de costos;</a:t>
              </a:r>
            </a:p>
            <a:p>
              <a:pPr algn="ctr"/>
              <a:endParaRPr lang="es-ES" sz="1200" b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>
                  <a:solidFill>
                    <a:srgbClr val="0033CC"/>
                  </a:solidFill>
                </a:rPr>
                <a:t>Precios;</a:t>
              </a:r>
            </a:p>
            <a:p>
              <a:pPr algn="ctr"/>
              <a:endParaRPr lang="es-ES" sz="1200" b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>
                  <a:solidFill>
                    <a:srgbClr val="0033CC"/>
                  </a:solidFill>
                </a:rPr>
                <a:t>Plazos;</a:t>
              </a:r>
            </a:p>
            <a:p>
              <a:pPr algn="ctr"/>
              <a:endParaRPr lang="es-ES" sz="1200" b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>
                  <a:solidFill>
                    <a:srgbClr val="0033CC"/>
                  </a:solidFill>
                </a:rPr>
                <a:t>Simplificación de procesos</a:t>
              </a:r>
              <a:endParaRPr lang="es-ES" sz="1200" b="1" i="1">
                <a:solidFill>
                  <a:srgbClr val="0033CC"/>
                </a:solidFill>
              </a:endParaRPr>
            </a:p>
          </p:txBody>
        </p:sp>
      </p:grpSp>
      <p:cxnSp>
        <p:nvCxnSpPr>
          <p:cNvPr id="112654" name="AutoShape 14"/>
          <p:cNvCxnSpPr>
            <a:cxnSpLocks noChangeShapeType="1"/>
            <a:stCxn id="112646" idx="2"/>
            <a:endCxn id="6171" idx="0"/>
          </p:cNvCxnSpPr>
          <p:nvPr/>
        </p:nvCxnSpPr>
        <p:spPr bwMode="auto">
          <a:xfrm>
            <a:off x="3135313" y="3317875"/>
            <a:ext cx="0" cy="255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" y="3633788"/>
            <a:ext cx="1447800" cy="2992437"/>
            <a:chOff x="336" y="2544"/>
            <a:chExt cx="912" cy="1632"/>
          </a:xfrm>
        </p:grpSpPr>
        <p:sp>
          <p:nvSpPr>
            <p:cNvPr id="6169" name="AutoShape 16"/>
            <p:cNvSpPr>
              <a:spLocks noChangeArrowheads="1"/>
            </p:cNvSpPr>
            <p:nvPr/>
          </p:nvSpPr>
          <p:spPr bwMode="auto">
            <a:xfrm>
              <a:off x="336" y="2544"/>
              <a:ext cx="912" cy="1632"/>
            </a:xfrm>
            <a:prstGeom prst="roundRect">
              <a:avLst>
                <a:gd name="adj" fmla="val 16667"/>
              </a:avLst>
            </a:prstGeom>
            <a:solidFill>
              <a:srgbClr val="A5D7F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R"/>
            </a:p>
          </p:txBody>
        </p:sp>
        <p:sp>
          <p:nvSpPr>
            <p:cNvPr id="6170" name="Text Box 17"/>
            <p:cNvSpPr txBox="1">
              <a:spLocks noChangeArrowheads="1"/>
            </p:cNvSpPr>
            <p:nvPr/>
          </p:nvSpPr>
          <p:spPr bwMode="auto">
            <a:xfrm>
              <a:off x="336" y="2592"/>
              <a:ext cx="912" cy="1045"/>
            </a:xfrm>
            <a:prstGeom prst="rect">
              <a:avLst/>
            </a:prstGeom>
            <a:solidFill>
              <a:srgbClr val="A5D7F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Todo a la vista de todos,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Vigilancia- rendición de cuentas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Competencia,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No- corrupción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500563" y="3573463"/>
            <a:ext cx="1447800" cy="3649662"/>
            <a:chOff x="3504" y="2544"/>
            <a:chExt cx="912" cy="1958"/>
          </a:xfrm>
        </p:grpSpPr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3504" y="2544"/>
              <a:ext cx="912" cy="16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R"/>
            </a:p>
          </p:txBody>
        </p:sp>
        <p:sp>
          <p:nvSpPr>
            <p:cNvPr id="6168" name="Text Box 20"/>
            <p:cNvSpPr txBox="1">
              <a:spLocks noChangeArrowheads="1"/>
            </p:cNvSpPr>
            <p:nvPr/>
          </p:nvSpPr>
          <p:spPr bwMode="auto">
            <a:xfrm>
              <a:off x="3504" y="2592"/>
              <a:ext cx="864" cy="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Desarrollo equilibrado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Promoción de las PYMES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Capacidad de protección contra el monopolio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Inversión pública más equilibrada y equitativa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endParaRPr lang="es-ES" sz="1200" b="1" i="1">
                <a:solidFill>
                  <a:srgbClr val="0000FF"/>
                </a:solidFill>
              </a:endParaRPr>
            </a:p>
            <a:p>
              <a:pPr algn="ctr"/>
              <a:endParaRPr lang="es-ES" sz="1200" b="1" i="1">
                <a:solidFill>
                  <a:srgbClr val="0000FF"/>
                </a:solidFill>
              </a:endParaRPr>
            </a:p>
          </p:txBody>
        </p:sp>
      </p:grpSp>
      <p:cxnSp>
        <p:nvCxnSpPr>
          <p:cNvPr id="112661" name="AutoShape 21"/>
          <p:cNvCxnSpPr>
            <a:cxnSpLocks noChangeShapeType="1"/>
            <a:stCxn id="112642" idx="2"/>
          </p:cNvCxnSpPr>
          <p:nvPr/>
        </p:nvCxnSpPr>
        <p:spPr bwMode="auto">
          <a:xfrm flipH="1">
            <a:off x="5292725" y="3317875"/>
            <a:ext cx="3175" cy="295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662" name="AutoShape 22"/>
          <p:cNvCxnSpPr>
            <a:cxnSpLocks noChangeShapeType="1"/>
            <a:stCxn id="112645" idx="2"/>
          </p:cNvCxnSpPr>
          <p:nvPr/>
        </p:nvCxnSpPr>
        <p:spPr bwMode="auto">
          <a:xfrm flipH="1">
            <a:off x="1258888" y="3352800"/>
            <a:ext cx="33337" cy="292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663" name="AutoShape 23"/>
          <p:cNvCxnSpPr>
            <a:cxnSpLocks noChangeShapeType="1"/>
            <a:stCxn id="112647" idx="2"/>
            <a:endCxn id="6165" idx="0"/>
          </p:cNvCxnSpPr>
          <p:nvPr/>
        </p:nvCxnSpPr>
        <p:spPr bwMode="auto">
          <a:xfrm>
            <a:off x="7456488" y="3390900"/>
            <a:ext cx="0" cy="180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732588" y="3571875"/>
            <a:ext cx="1447800" cy="3052763"/>
            <a:chOff x="4560" y="2544"/>
            <a:chExt cx="912" cy="1632"/>
          </a:xfrm>
        </p:grpSpPr>
        <p:sp>
          <p:nvSpPr>
            <p:cNvPr id="6165" name="AutoShape 25"/>
            <p:cNvSpPr>
              <a:spLocks noChangeArrowheads="1"/>
            </p:cNvSpPr>
            <p:nvPr/>
          </p:nvSpPr>
          <p:spPr bwMode="auto">
            <a:xfrm>
              <a:off x="4560" y="2544"/>
              <a:ext cx="912" cy="16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R"/>
            </a:p>
          </p:txBody>
        </p:sp>
        <p:sp>
          <p:nvSpPr>
            <p:cNvPr id="6166" name="Text Box 26"/>
            <p:cNvSpPr txBox="1">
              <a:spLocks noChangeArrowheads="1"/>
            </p:cNvSpPr>
            <p:nvPr/>
          </p:nvSpPr>
          <p:spPr bwMode="auto">
            <a:xfrm>
              <a:off x="4560" y="2592"/>
              <a:ext cx="912" cy="13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Compatibilidad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Estandarización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Seguimiento de resultados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Acceso a los mercados :</a:t>
              </a:r>
            </a:p>
            <a:p>
              <a:pPr algn="ctr"/>
              <a:endParaRPr lang="es-ES" sz="1200" b="1" i="1">
                <a:solidFill>
                  <a:srgbClr val="0033CC"/>
                </a:solidFill>
              </a:endParaRP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Nacional</a:t>
              </a: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Regional</a:t>
              </a:r>
            </a:p>
            <a:p>
              <a:pPr algn="ctr"/>
              <a:r>
                <a:rPr lang="es-ES" sz="1200" b="1" i="1">
                  <a:solidFill>
                    <a:srgbClr val="0033CC"/>
                  </a:solidFill>
                </a:rPr>
                <a:t>Mundial</a:t>
              </a:r>
            </a:p>
          </p:txBody>
        </p:sp>
      </p:grpSp>
      <p:pic>
        <p:nvPicPr>
          <p:cNvPr id="6163" name="Picture 27" descr="logo compra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052513"/>
            <a:ext cx="33115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668" name="AutoShape 28"/>
          <p:cNvCxnSpPr>
            <a:cxnSpLocks noChangeShapeType="1"/>
          </p:cNvCxnSpPr>
          <p:nvPr/>
        </p:nvCxnSpPr>
        <p:spPr bwMode="auto">
          <a:xfrm rot="16200000" flipH="1">
            <a:off x="6096000" y="968375"/>
            <a:ext cx="304800" cy="3352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5" grpId="0" animBg="1"/>
      <p:bldP spid="112646" grpId="0" animBg="1"/>
      <p:bldP spid="112647" grpId="0" animBg="1"/>
      <p:bldP spid="1126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7210425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2"/>
                </a:solidFill>
              </a:rPr>
              <a:t>Antecedentes de-GP Costa Rica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323850" y="765175"/>
            <a:ext cx="8208963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00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2005  Implementación de la II etapa  transaccional de todas las etapas de contratación administrativa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s-ES" sz="2000" smtClean="0">
                <a:latin typeface="Arial" charset="0"/>
                <a:cs typeface="Arial" charset="0"/>
              </a:rPr>
              <a:t>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Ley y Reglamento contratación administrativa autoriza el uso de los medios electrónicos – armonizado con la Ley de Firma digital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None/>
            </a:pPr>
            <a:endParaRPr lang="es-ES" sz="2000" smtClean="0">
              <a:latin typeface="Arial" charset="0"/>
              <a:cs typeface="Arial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Compr@RED posibilita el trámite electrónico de todas las etapas de contratación administrativa. 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None/>
            </a:pPr>
            <a:endParaRPr lang="es-ES" sz="2000" smtClean="0">
              <a:latin typeface="Arial" charset="0"/>
              <a:cs typeface="Arial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Integrado en línea con el Sistema de Gestión de la Administración Financiera 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None/>
            </a:pPr>
            <a:endParaRPr lang="es-ES" sz="2000" smtClean="0">
              <a:latin typeface="Arial" charset="0"/>
              <a:cs typeface="Arial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ES" sz="2000" smtClean="0">
                <a:latin typeface="Arial" charset="0"/>
                <a:cs typeface="Arial" charset="0"/>
              </a:rPr>
              <a:t>Obligatorio su uso para la Administración Central,  facultativo el resto del Sector Público.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5651500" y="2492375"/>
            <a:ext cx="931863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RECEPCION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0" y="1268413"/>
            <a:ext cx="1284288" cy="368300"/>
          </a:xfrm>
          <a:prstGeom prst="roundRect">
            <a:avLst>
              <a:gd name="adj" fmla="val 12931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PLANIFICACIÓN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44" name="AutoShape 4"/>
          <p:cNvSpPr>
            <a:spLocks noChangeArrowheads="1"/>
          </p:cNvSpPr>
          <p:nvPr/>
        </p:nvSpPr>
        <p:spPr bwMode="auto">
          <a:xfrm>
            <a:off x="1979613" y="2492375"/>
            <a:ext cx="1235075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PEDIDO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0" y="2492375"/>
            <a:ext cx="1282700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LICITACIÓN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609600" y="2784475"/>
            <a:ext cx="830263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COTIZACIÓN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1979613" y="1341438"/>
            <a:ext cx="1090612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kumimoji="1" lang="es-ES" sz="500" b="1">
              <a:solidFill>
                <a:srgbClr val="000066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kumimoji="1" lang="es-ES" sz="1000" b="1">
                <a:solidFill>
                  <a:srgbClr val="000066"/>
                </a:solidFill>
              </a:rPr>
              <a:t>REQUERIMIENTO </a:t>
            </a:r>
          </a:p>
          <a:p>
            <a:pPr algn="ctr">
              <a:defRPr/>
            </a:pPr>
            <a:r>
              <a:rPr kumimoji="1" lang="es-ES" sz="1000" b="1">
                <a:solidFill>
                  <a:srgbClr val="000066"/>
                </a:solidFill>
              </a:rPr>
              <a:t>USUARIO</a:t>
            </a:r>
          </a:p>
          <a:p>
            <a:pPr algn="ctr">
              <a:lnSpc>
                <a:spcPct val="90000"/>
              </a:lnSpc>
              <a:defRPr/>
            </a:pPr>
            <a:endParaRPr kumimoji="1" lang="es-ES_tradnl" sz="500" b="1">
              <a:solidFill>
                <a:srgbClr val="000066"/>
              </a:solidFill>
            </a:endParaRP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>
            <a:off x="4067175" y="2492375"/>
            <a:ext cx="911225" cy="390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SEGUIMIENTO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49" name="AutoShape 9"/>
          <p:cNvSpPr>
            <a:spLocks noChangeArrowheads="1"/>
          </p:cNvSpPr>
          <p:nvPr/>
        </p:nvSpPr>
        <p:spPr bwMode="auto">
          <a:xfrm>
            <a:off x="7092950" y="2565400"/>
            <a:ext cx="630238" cy="336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FACTURA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>
            <a:off x="8243888" y="2565400"/>
            <a:ext cx="620712" cy="325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kumimoji="1" lang="es-ES" sz="1000" b="1">
                <a:solidFill>
                  <a:srgbClr val="000066"/>
                </a:solidFill>
              </a:rPr>
              <a:t>PAGO</a:t>
            </a:r>
            <a:endParaRPr kumimoji="1" lang="es-ES_tradnl" sz="1000" b="1">
              <a:solidFill>
                <a:srgbClr val="000066"/>
              </a:solidFill>
            </a:endParaRPr>
          </a:p>
        </p:txBody>
      </p:sp>
      <p:sp>
        <p:nvSpPr>
          <p:cNvPr id="163851" name="Freeform 11"/>
          <p:cNvSpPr>
            <a:spLocks/>
          </p:cNvSpPr>
          <p:nvPr/>
        </p:nvSpPr>
        <p:spPr bwMode="auto">
          <a:xfrm flipH="1">
            <a:off x="0" y="620713"/>
            <a:ext cx="1401763" cy="304800"/>
          </a:xfrm>
          <a:custGeom>
            <a:avLst/>
            <a:gdLst/>
            <a:ahLst/>
            <a:cxnLst>
              <a:cxn ang="0">
                <a:pos x="0" y="379"/>
              </a:cxn>
              <a:cxn ang="0">
                <a:pos x="0" y="461"/>
              </a:cxn>
              <a:cxn ang="0">
                <a:pos x="319" y="615"/>
              </a:cxn>
              <a:cxn ang="0">
                <a:pos x="638" y="461"/>
              </a:cxn>
              <a:cxn ang="0">
                <a:pos x="638" y="0"/>
              </a:cxn>
              <a:cxn ang="0">
                <a:pos x="556" y="0"/>
              </a:cxn>
            </a:cxnLst>
            <a:rect l="0" t="0" r="r" b="b"/>
            <a:pathLst>
              <a:path w="638" h="615">
                <a:moveTo>
                  <a:pt x="0" y="379"/>
                </a:moveTo>
                <a:lnTo>
                  <a:pt x="0" y="461"/>
                </a:lnTo>
                <a:lnTo>
                  <a:pt x="319" y="615"/>
                </a:lnTo>
                <a:lnTo>
                  <a:pt x="638" y="461"/>
                </a:lnTo>
                <a:lnTo>
                  <a:pt x="638" y="0"/>
                </a:lnTo>
                <a:lnTo>
                  <a:pt x="556" y="0"/>
                </a:lnTo>
              </a:path>
            </a:pathLst>
          </a:custGeom>
          <a:solidFill>
            <a:schemeClr val="bg1"/>
          </a:solidFill>
          <a:ln w="19050" cap="rnd" cmpd="sng">
            <a:solidFill>
              <a:srgbClr val="000066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defRPr/>
            </a:pPr>
            <a:endParaRPr lang="es-CR" sz="14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44463" y="620713"/>
            <a:ext cx="1370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b="1">
                <a:solidFill>
                  <a:schemeClr val="folHlink"/>
                </a:solidFill>
                <a:cs typeface="Times New Roman" pitchFamily="18" charset="0"/>
              </a:rPr>
              <a:t>COMPRADOR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42875" y="4876800"/>
            <a:ext cx="8996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0" y="5013325"/>
            <a:ext cx="1568450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" sz="500" b="1">
              <a:solidFill>
                <a:srgbClr val="008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Participar de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LICITACIÓN/COTIZACIÓN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_tradnl" sz="500" b="1">
              <a:solidFill>
                <a:srgbClr val="008000"/>
              </a:solidFill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164388" y="5013325"/>
            <a:ext cx="936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" sz="1000" b="1">
              <a:solidFill>
                <a:srgbClr val="008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FACTURA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ELECTRÓNICA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_tradnl" sz="1000" b="1">
              <a:solidFill>
                <a:srgbClr val="00800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8243888" y="5013325"/>
            <a:ext cx="601662" cy="35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" sz="500" b="1">
              <a:solidFill>
                <a:srgbClr val="008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AVISO DE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PAGO</a:t>
            </a:r>
            <a:endParaRPr kumimoji="1" lang="es-ES_tradnl" sz="500" b="1">
              <a:solidFill>
                <a:srgbClr val="008000"/>
              </a:solidFill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2268538" y="5013325"/>
            <a:ext cx="1235075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" sz="500" b="1">
              <a:solidFill>
                <a:srgbClr val="008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RECIBIR 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 CONFIRMAR PEDIDO</a:t>
            </a:r>
            <a:endParaRPr kumimoji="1" lang="es-ES_tradnl" sz="500" b="1">
              <a:solidFill>
                <a:srgbClr val="008000"/>
              </a:solidFill>
            </a:endParaRP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3924300" y="5013325"/>
            <a:ext cx="1235075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INFORMACIÓN DE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 STATUS DEL PEDIDO</a:t>
            </a:r>
            <a:endParaRPr kumimoji="1" lang="es-ES_tradnl" sz="500" b="1">
              <a:solidFill>
                <a:srgbClr val="008000"/>
              </a:solidFill>
            </a:endParaRP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1692275" y="5518150"/>
            <a:ext cx="1008063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" sz="500" b="1">
              <a:solidFill>
                <a:srgbClr val="008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ADMINISTRAR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CATÁLOGO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_tradnl" sz="500" b="1">
              <a:solidFill>
                <a:srgbClr val="008000"/>
              </a:solidFill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7235825" y="3284538"/>
            <a:ext cx="288925" cy="1441450"/>
          </a:xfrm>
          <a:prstGeom prst="upDownArrow">
            <a:avLst>
              <a:gd name="adj1" fmla="val 50000"/>
              <a:gd name="adj2" fmla="val 99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684213" y="3429000"/>
            <a:ext cx="222250" cy="1352550"/>
          </a:xfrm>
          <a:prstGeom prst="upDownArrow">
            <a:avLst>
              <a:gd name="adj1" fmla="val 50000"/>
              <a:gd name="adj2" fmla="val 121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163862" name="Freeform 22"/>
          <p:cNvSpPr>
            <a:spLocks/>
          </p:cNvSpPr>
          <p:nvPr/>
        </p:nvSpPr>
        <p:spPr bwMode="auto">
          <a:xfrm flipH="1">
            <a:off x="0" y="6553200"/>
            <a:ext cx="1400175" cy="304800"/>
          </a:xfrm>
          <a:custGeom>
            <a:avLst/>
            <a:gdLst/>
            <a:ahLst/>
            <a:cxnLst>
              <a:cxn ang="0">
                <a:pos x="0" y="379"/>
              </a:cxn>
              <a:cxn ang="0">
                <a:pos x="0" y="461"/>
              </a:cxn>
              <a:cxn ang="0">
                <a:pos x="319" y="615"/>
              </a:cxn>
              <a:cxn ang="0">
                <a:pos x="638" y="461"/>
              </a:cxn>
              <a:cxn ang="0">
                <a:pos x="638" y="0"/>
              </a:cxn>
              <a:cxn ang="0">
                <a:pos x="556" y="0"/>
              </a:cxn>
            </a:cxnLst>
            <a:rect l="0" t="0" r="r" b="b"/>
            <a:pathLst>
              <a:path w="638" h="615">
                <a:moveTo>
                  <a:pt x="0" y="379"/>
                </a:moveTo>
                <a:lnTo>
                  <a:pt x="0" y="461"/>
                </a:lnTo>
                <a:lnTo>
                  <a:pt x="319" y="615"/>
                </a:lnTo>
                <a:lnTo>
                  <a:pt x="638" y="461"/>
                </a:lnTo>
                <a:lnTo>
                  <a:pt x="638" y="0"/>
                </a:lnTo>
                <a:lnTo>
                  <a:pt x="556" y="0"/>
                </a:lnTo>
              </a:path>
            </a:pathLst>
          </a:custGeom>
          <a:solidFill>
            <a:schemeClr val="bg1"/>
          </a:solidFill>
          <a:ln w="19050" cap="rnd" cmpd="sng">
            <a:solidFill>
              <a:srgbClr val="000066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defRPr/>
            </a:pPr>
            <a:endParaRPr lang="es-CR" sz="1400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 flipH="1">
            <a:off x="0" y="6553200"/>
            <a:ext cx="156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b="1">
                <a:solidFill>
                  <a:srgbClr val="3229E3"/>
                </a:solidFill>
                <a:cs typeface="Times New Roman" pitchFamily="18" charset="0"/>
              </a:rPr>
              <a:t>PROVEEDORES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651500" y="5013325"/>
            <a:ext cx="720725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kumimoji="1" lang="es-ES" sz="500" b="1">
              <a:solidFill>
                <a:srgbClr val="008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s-ES" sz="1000" b="1">
                <a:solidFill>
                  <a:srgbClr val="008000"/>
                </a:solidFill>
              </a:rPr>
              <a:t>DESPACHO</a:t>
            </a:r>
            <a:endParaRPr kumimoji="1" lang="es-ES_tradnl" sz="500" b="1">
              <a:solidFill>
                <a:srgbClr val="008000"/>
              </a:solidFill>
            </a:endParaRP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0" y="3213100"/>
            <a:ext cx="8996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2484438" y="3357563"/>
            <a:ext cx="215900" cy="1439862"/>
          </a:xfrm>
          <a:prstGeom prst="upDownArrow">
            <a:avLst>
              <a:gd name="adj1" fmla="val 50000"/>
              <a:gd name="adj2" fmla="val 13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356100" y="3357563"/>
            <a:ext cx="215900" cy="1439862"/>
          </a:xfrm>
          <a:prstGeom prst="upDownArrow">
            <a:avLst>
              <a:gd name="adj1" fmla="val 50000"/>
              <a:gd name="adj2" fmla="val 13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5867400" y="3284538"/>
            <a:ext cx="288925" cy="1495425"/>
          </a:xfrm>
          <a:prstGeom prst="upDownArrow">
            <a:avLst>
              <a:gd name="adj1" fmla="val 50000"/>
              <a:gd name="adj2" fmla="val 1035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8388350" y="3284538"/>
            <a:ext cx="215900" cy="1439862"/>
          </a:xfrm>
          <a:prstGeom prst="upDownArrow">
            <a:avLst>
              <a:gd name="adj1" fmla="val 50000"/>
              <a:gd name="adj2" fmla="val 13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1835150" y="3860800"/>
            <a:ext cx="360363" cy="35877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1979613" y="40767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V="1">
            <a:off x="2051050" y="2852738"/>
            <a:ext cx="144463" cy="10810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763713" y="3933825"/>
            <a:ext cx="51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900"/>
              <a:t>e-CAT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0" y="404813"/>
            <a:ext cx="8839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90000"/>
              </a:lnSpc>
            </a:pPr>
            <a:r>
              <a:rPr lang="es-ES" sz="2400" b="1">
                <a:solidFill>
                  <a:schemeClr val="tx2"/>
                </a:solidFill>
              </a:rPr>
              <a:t>Visión: Un ciclo digital de negocio compradores y vendedores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2771775" y="3716338"/>
            <a:ext cx="4144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s-ES_tradnl" sz="1400">
                <a:solidFill>
                  <a:srgbClr val="FF0000"/>
                </a:solidFill>
              </a:rPr>
              <a:t>Relaciones en un proceso electrónico de negocios</a:t>
            </a:r>
          </a:p>
        </p:txBody>
      </p:sp>
      <p:cxnSp>
        <p:nvCxnSpPr>
          <p:cNvPr id="8228" name="AutoShape 36"/>
          <p:cNvCxnSpPr>
            <a:cxnSpLocks noChangeShapeType="1"/>
          </p:cNvCxnSpPr>
          <p:nvPr/>
        </p:nvCxnSpPr>
        <p:spPr bwMode="auto">
          <a:xfrm>
            <a:off x="684213" y="1700213"/>
            <a:ext cx="0" cy="792162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8229" name="AutoShape 37"/>
          <p:cNvCxnSpPr>
            <a:cxnSpLocks noChangeShapeType="1"/>
            <a:stCxn id="163847" idx="2"/>
            <a:endCxn id="163845" idx="0"/>
          </p:cNvCxnSpPr>
          <p:nvPr/>
        </p:nvCxnSpPr>
        <p:spPr bwMode="auto">
          <a:xfrm rot="5400000">
            <a:off x="1173163" y="1139825"/>
            <a:ext cx="820737" cy="1884363"/>
          </a:xfrm>
          <a:prstGeom prst="bentConnector3">
            <a:avLst>
              <a:gd name="adj1" fmla="val 49903"/>
            </a:avLst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8230" name="AutoShape 38"/>
          <p:cNvCxnSpPr>
            <a:cxnSpLocks noChangeShapeType="1"/>
            <a:stCxn id="163845" idx="3"/>
            <a:endCxn id="163844" idx="1"/>
          </p:cNvCxnSpPr>
          <p:nvPr/>
        </p:nvCxnSpPr>
        <p:spPr bwMode="auto">
          <a:xfrm>
            <a:off x="1282700" y="2676525"/>
            <a:ext cx="696913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8231" name="AutoShape 39"/>
          <p:cNvCxnSpPr>
            <a:cxnSpLocks noChangeShapeType="1"/>
            <a:stCxn id="163844" idx="3"/>
            <a:endCxn id="163848" idx="1"/>
          </p:cNvCxnSpPr>
          <p:nvPr/>
        </p:nvCxnSpPr>
        <p:spPr bwMode="auto">
          <a:xfrm>
            <a:off x="3214688" y="2676525"/>
            <a:ext cx="852487" cy="11113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8232" name="AutoShape 40"/>
          <p:cNvCxnSpPr>
            <a:cxnSpLocks noChangeShapeType="1"/>
            <a:stCxn id="163848" idx="3"/>
            <a:endCxn id="163842" idx="1"/>
          </p:cNvCxnSpPr>
          <p:nvPr/>
        </p:nvCxnSpPr>
        <p:spPr bwMode="auto">
          <a:xfrm>
            <a:off x="4978400" y="2687638"/>
            <a:ext cx="673100" cy="20637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8233" name="AutoShape 41"/>
          <p:cNvCxnSpPr>
            <a:cxnSpLocks noChangeShapeType="1"/>
            <a:stCxn id="163842" idx="3"/>
          </p:cNvCxnSpPr>
          <p:nvPr/>
        </p:nvCxnSpPr>
        <p:spPr bwMode="auto">
          <a:xfrm>
            <a:off x="6583363" y="2708275"/>
            <a:ext cx="509587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8234" name="AutoShape 42"/>
          <p:cNvCxnSpPr>
            <a:cxnSpLocks noChangeShapeType="1"/>
            <a:stCxn id="163849" idx="3"/>
            <a:endCxn id="163850" idx="1"/>
          </p:cNvCxnSpPr>
          <p:nvPr/>
        </p:nvCxnSpPr>
        <p:spPr bwMode="auto">
          <a:xfrm flipV="1">
            <a:off x="7723188" y="2728913"/>
            <a:ext cx="520700" cy="4762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8235" name="AutoShape 43"/>
          <p:cNvCxnSpPr>
            <a:cxnSpLocks noChangeShapeType="1"/>
            <a:stCxn id="8206" idx="3"/>
            <a:endCxn id="8209" idx="1"/>
          </p:cNvCxnSpPr>
          <p:nvPr/>
        </p:nvCxnSpPr>
        <p:spPr bwMode="auto">
          <a:xfrm>
            <a:off x="1568450" y="5197475"/>
            <a:ext cx="700088" cy="0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8236" name="AutoShape 44"/>
          <p:cNvCxnSpPr>
            <a:cxnSpLocks noChangeShapeType="1"/>
            <a:stCxn id="8209" idx="3"/>
            <a:endCxn id="8210" idx="1"/>
          </p:cNvCxnSpPr>
          <p:nvPr/>
        </p:nvCxnSpPr>
        <p:spPr bwMode="auto">
          <a:xfrm>
            <a:off x="3503613" y="5197475"/>
            <a:ext cx="420687" cy="0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8237" name="AutoShape 45"/>
          <p:cNvCxnSpPr>
            <a:cxnSpLocks noChangeShapeType="1"/>
            <a:stCxn id="8210" idx="3"/>
            <a:endCxn id="8216" idx="1"/>
          </p:cNvCxnSpPr>
          <p:nvPr/>
        </p:nvCxnSpPr>
        <p:spPr bwMode="auto">
          <a:xfrm flipV="1">
            <a:off x="5159375" y="5192713"/>
            <a:ext cx="492125" cy="4762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8238" name="AutoShape 46"/>
          <p:cNvCxnSpPr>
            <a:cxnSpLocks noChangeShapeType="1"/>
            <a:stCxn id="8216" idx="3"/>
            <a:endCxn id="8207" idx="1"/>
          </p:cNvCxnSpPr>
          <p:nvPr/>
        </p:nvCxnSpPr>
        <p:spPr bwMode="auto">
          <a:xfrm>
            <a:off x="6372225" y="5192713"/>
            <a:ext cx="792163" cy="1587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8239" name="AutoShape 47"/>
          <p:cNvCxnSpPr>
            <a:cxnSpLocks noChangeShapeType="1"/>
            <a:stCxn id="8207" idx="3"/>
            <a:endCxn id="8208" idx="1"/>
          </p:cNvCxnSpPr>
          <p:nvPr/>
        </p:nvCxnSpPr>
        <p:spPr bwMode="auto">
          <a:xfrm flipV="1">
            <a:off x="8101013" y="5191125"/>
            <a:ext cx="142875" cy="3175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8240" name="AutoShape 48"/>
          <p:cNvCxnSpPr>
            <a:cxnSpLocks noChangeShapeType="1"/>
            <a:stCxn id="163847" idx="2"/>
            <a:endCxn id="163844" idx="0"/>
          </p:cNvCxnSpPr>
          <p:nvPr/>
        </p:nvCxnSpPr>
        <p:spPr bwMode="auto">
          <a:xfrm>
            <a:off x="2525713" y="1671638"/>
            <a:ext cx="71437" cy="820737"/>
          </a:xfrm>
          <a:prstGeom prst="straightConnector1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</p:cxnSp>
      <p:pic>
        <p:nvPicPr>
          <p:cNvPr id="8241" name="Picture 49" descr="j02951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97063"/>
            <a:ext cx="5762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2" name="Picture 50" descr="j03005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33825"/>
            <a:ext cx="7223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Picture 51" descr="j02237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5445125"/>
            <a:ext cx="6492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4" name="Picture 52" descr="j023474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836613"/>
            <a:ext cx="503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Picture 53" descr="j023474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903413"/>
            <a:ext cx="6175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54" descr="j023475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16113"/>
            <a:ext cx="4683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55" descr="0_hd0vmh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1013" y="5516563"/>
            <a:ext cx="7588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8" name="Picture 56" descr="liy2gyb4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5516563"/>
            <a:ext cx="7191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9" name="Picture 5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0113" y="5445125"/>
            <a:ext cx="72231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32F281B8-38D3-4983-8F01-85BBF1C76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graphicEl>
                                              <a:dgm id="{32F281B8-38D3-4983-8F01-85BBF1C7624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3AEFF64B-611D-476B-B676-EA01DEAB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>
                                            <p:graphicEl>
                                              <a:dgm id="{3AEFF64B-611D-476B-B676-EA01DEABA44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5">
                                            <p:graphicEl>
                                              <a:dgm id="{BCE180C0-B115-4435-B541-78F3DA4FD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5">
                                            <p:graphicEl>
                                              <a:dgm id="{BCE180C0-B115-4435-B541-78F3DA4FD0F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">
                                            <p:graphicEl>
                                              <a:dgm id="{F06EA84B-7ABD-406A-89AE-597C6E8C5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">
                                            <p:graphicEl>
                                              <a:dgm id="{F06EA84B-7ABD-406A-89AE-597C6E8C592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BAC0A4F6-23D5-41F3-BC6B-B575B9AD2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5">
                                            <p:graphicEl>
                                              <a:dgm id="{BAC0A4F6-23D5-41F3-BC6B-B575B9AD20C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DF1A2CD2-B59B-4EC9-BA82-FB35A4544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>
                                            <p:graphicEl>
                                              <a:dgm id="{DF1A2CD2-B59B-4EC9-BA82-FB35A454417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4C931A76-593D-44AE-9C3A-BDFF33CCE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5">
                                            <p:graphicEl>
                                              <a:dgm id="{4C931A76-593D-44AE-9C3A-BDFF33CCE5E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CDABCE29-4E1C-43AE-9A53-D6E652147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5">
                                            <p:graphicEl>
                                              <a:dgm id="{CDABCE29-4E1C-43AE-9A53-D6E652147B2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2B42B29F-AC77-4B3A-BD98-9D4F59E79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5">
                                            <p:graphicEl>
                                              <a:dgm id="{2B42B29F-AC77-4B3A-BD98-9D4F59E796B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4D142248-6933-4F01-836B-2A0209DF8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5">
                                            <p:graphicEl>
                                              <a:dgm id="{4D142248-6933-4F01-836B-2A0209DF8E2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5">
                                            <p:graphicEl>
                                              <a:dgm id="{39B14035-9044-43C7-8C97-2FEDCFF60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5">
                                            <p:graphicEl>
                                              <a:dgm id="{39B14035-9044-43C7-8C97-2FEDCFF602D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>
                                            <p:graphicEl>
                                              <a:dgm id="{19750137-C6BE-4251-8ABA-719D7FEC9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>
                                            <p:graphicEl>
                                              <a:dgm id="{19750137-C6BE-4251-8ABA-719D7FEC96F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5B86FDC2-EF8B-463A-98C3-7BF1864F5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5">
                                            <p:graphicEl>
                                              <a:dgm id="{5B86FDC2-EF8B-463A-98C3-7BF1864F5A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29450086-EF2C-43B1-B881-EDD3775EC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5">
                                            <p:graphicEl>
                                              <a:dgm id="{29450086-EF2C-43B1-B881-EDD3775EC76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0E8DDCA0-D22E-452C-89C3-CCE72EB58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5">
                                            <p:graphicEl>
                                              <a:dgm id="{0E8DDCA0-D22E-452C-89C3-CCE72EB5840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7950" y="44450"/>
            <a:ext cx="9251950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R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Fortalezas Compr@Red </a:t>
            </a:r>
            <a:r>
              <a:rPr lang="es-CR" b="1" dirty="0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2.0</a:t>
            </a:r>
            <a:endParaRPr lang="es-CR" b="1" dirty="0"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692696"/>
          <a:ext cx="90364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1665</Words>
  <Application>Microsoft Office PowerPoint</Application>
  <PresentationFormat>Presentación en pantalla (4:3)</PresentationFormat>
  <Paragraphs>355</Paragraphs>
  <Slides>32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Tema de Office</vt:lpstr>
      <vt:lpstr>Microsoft Photo Editor 3.0 Photo</vt:lpstr>
      <vt:lpstr>Diapositiva 1</vt:lpstr>
      <vt:lpstr>Diapositiva 2</vt:lpstr>
      <vt:lpstr>Antecedentes  e-GP Costa Rica</vt:lpstr>
      <vt:lpstr>Diapositiva 4</vt:lpstr>
      <vt:lpstr>Antecedentes de-GP Costa Rica</vt:lpstr>
      <vt:lpstr>Diapositiva 6</vt:lpstr>
      <vt:lpstr>Diapositiva 7</vt:lpstr>
      <vt:lpstr>Diapositiva 8</vt:lpstr>
      <vt:lpstr>Fortalezas Compr@Red 2.0</vt:lpstr>
      <vt:lpstr>Diapositiva 10</vt:lpstr>
      <vt:lpstr>Diapositiva 11</vt:lpstr>
      <vt:lpstr>Diapositiva 12</vt:lpstr>
      <vt:lpstr>Diapositiva 13</vt:lpstr>
      <vt:lpstr>Diapositiva 14</vt:lpstr>
      <vt:lpstr>Características Principales</vt:lpstr>
      <vt:lpstr>Algunos Beneficios Obtenidos</vt:lpstr>
      <vt:lpstr>Diapositiva 17</vt:lpstr>
      <vt:lpstr>Programa de compras consolidadas de categorias comunes y altamente recurrentes para reducción de costos</vt:lpstr>
      <vt:lpstr>Convenios Marco</vt:lpstr>
      <vt:lpstr>Diapositiva 20</vt:lpstr>
      <vt:lpstr>Evaluación y Armonización del Sistema Nacional de Compras Públicas con las Mejoras Practicas a nivel  Mundial</vt:lpstr>
      <vt:lpstr>PRINCIPAL  RETO A NIVEL DE PAIS </vt:lpstr>
      <vt:lpstr>Análisis, reflexión y planteamiento</vt:lpstr>
      <vt:lpstr>Experiencia Internacional</vt:lpstr>
      <vt:lpstr>Modernizar el Sistema Nacional de Compras Públicas con altos estándares de transparencia, eficiencia, armonizado con las  mejores prácticas a nivel mundial</vt:lpstr>
      <vt:lpstr>MAPA DE RUTA</vt:lpstr>
      <vt:lpstr>Diapositiva 27</vt:lpstr>
      <vt:lpstr>Diapositiva 28</vt:lpstr>
      <vt:lpstr>Diapositiva 29</vt:lpstr>
      <vt:lpstr>Diapositiva 30</vt:lpstr>
      <vt:lpstr>ELEMENTOS ESCENCIALES PARA LA MODERNIZACIÓN DE COMPRAS PUBLICAS  -  e-GP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Vargas</dc:creator>
  <cp:lastModifiedBy>PC2</cp:lastModifiedBy>
  <cp:revision>469</cp:revision>
  <dcterms:created xsi:type="dcterms:W3CDTF">2008-10-26T05:44:09Z</dcterms:created>
  <dcterms:modified xsi:type="dcterms:W3CDTF">2011-06-28T15:01:18Z</dcterms:modified>
</cp:coreProperties>
</file>